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2" r:id="rId3"/>
    <p:sldId id="258" r:id="rId4"/>
    <p:sldId id="273" r:id="rId5"/>
    <p:sldId id="280" r:id="rId6"/>
    <p:sldId id="279" r:id="rId7"/>
    <p:sldId id="271" r:id="rId8"/>
    <p:sldId id="274" r:id="rId9"/>
    <p:sldId id="260" r:id="rId10"/>
    <p:sldId id="263" r:id="rId11"/>
    <p:sldId id="278" r:id="rId12"/>
    <p:sldId id="257" r:id="rId13"/>
    <p:sldId id="277" r:id="rId14"/>
    <p:sldId id="265" r:id="rId15"/>
    <p:sldId id="266" r:id="rId16"/>
    <p:sldId id="269" r:id="rId17"/>
    <p:sldId id="270" r:id="rId18"/>
    <p:sldId id="26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1" autoAdjust="0"/>
    <p:restoredTop sz="89222" autoAdjust="0"/>
  </p:normalViewPr>
  <p:slideViewPr>
    <p:cSldViewPr snapToGrid="0">
      <p:cViewPr varScale="1">
        <p:scale>
          <a:sx n="65" d="100"/>
          <a:sy n="65" d="100"/>
        </p:scale>
        <p:origin x="89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მოსახლეობის რაოდენობა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</c:numRef>
          </c:val>
          <c:extLst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საწოლი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</c:numRef>
          </c:val>
          <c:extLst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სუნთქვის აპარატი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</c:numRef>
          </c:val>
          <c:extLst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საწოლი2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</c:numRef>
          </c:val>
          <c:extLst>
            <c:ext xmlns:c16="http://schemas.microsoft.com/office/drawing/2014/chart" uri="{C3380CC4-5D6E-409C-BE32-E72D297353CC}">
              <c16:uniqueId val="{00000001-96C9-4915-B8DE-1BE4990EE1E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სუნთქვის აპარატი3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Sheet1!$F$2:$F$11</c:f>
            </c:numRef>
          </c:val>
          <c:extLst>
            <c:ext xmlns:c16="http://schemas.microsoft.com/office/drawing/2014/chart" uri="{C3380CC4-5D6E-409C-BE32-E72D297353CC}">
              <c16:uniqueId val="{00000002-96C9-4915-B8DE-1BE4990EE1E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საწოლი3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Sheet1!$G$2:$G$11</c:f>
            </c:numRef>
          </c:val>
          <c:extLst>
            <c:ext xmlns:c16="http://schemas.microsoft.com/office/drawing/2014/chart" uri="{C3380CC4-5D6E-409C-BE32-E72D297353CC}">
              <c16:uniqueId val="{00000003-96C9-4915-B8DE-1BE4990EE1E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სუნთქვის აპარატი4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Sheet1!$H$2:$H$11</c:f>
            </c:numRef>
          </c:val>
          <c:extLst>
            <c:ext xmlns:c16="http://schemas.microsoft.com/office/drawing/2014/chart" uri="{C3380CC4-5D6E-409C-BE32-E72D297353CC}">
              <c16:uniqueId val="{00000004-96C9-4915-B8DE-1BE4990EE1E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საწოლები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Sheet1!$I$2:$I$11</c:f>
              <c:numCache>
                <c:formatCode>General</c:formatCode>
                <c:ptCount val="10"/>
                <c:pt idx="0">
                  <c:v>1942</c:v>
                </c:pt>
                <c:pt idx="1">
                  <c:v>91</c:v>
                </c:pt>
                <c:pt idx="2">
                  <c:v>174</c:v>
                </c:pt>
                <c:pt idx="3">
                  <c:v>423</c:v>
                </c:pt>
                <c:pt idx="4">
                  <c:v>40</c:v>
                </c:pt>
                <c:pt idx="5">
                  <c:v>100</c:v>
                </c:pt>
                <c:pt idx="6">
                  <c:v>395</c:v>
                </c:pt>
                <c:pt idx="7">
                  <c:v>176</c:v>
                </c:pt>
                <c:pt idx="8">
                  <c:v>241</c:v>
                </c:pt>
                <c:pt idx="9">
                  <c:v>3582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AE-4612-8DA4-ED634208E5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50095456"/>
        <c:axId val="378924936"/>
      </c:barChart>
      <c:catAx>
        <c:axId val="35009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924936"/>
        <c:crosses val="autoZero"/>
        <c:auto val="1"/>
        <c:lblAlgn val="ctr"/>
        <c:lblOffset val="100"/>
        <c:noMultiLvlLbl val="0"/>
      </c:catAx>
      <c:valAx>
        <c:axId val="378924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09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მოსახლეობის რაოდენობა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</c:numRef>
          </c:val>
          <c:extLst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საწოლი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</c:numRef>
          </c:val>
          <c:extLst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სუნთქვის აპარატი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</c:numRef>
          </c:val>
          <c:extLst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საწოლი2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</c:numRef>
          </c:val>
          <c:extLst>
            <c:ext xmlns:c16="http://schemas.microsoft.com/office/drawing/2014/chart" uri="{C3380CC4-5D6E-409C-BE32-E72D297353CC}">
              <c16:uniqueId val="{00000006-22AE-4612-8DA4-ED634208E5D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სუნთქვის აპარატი3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Sheet1!$F$2:$F$11</c:f>
            </c:numRef>
          </c:val>
          <c:extLst>
            <c:ext xmlns:c16="http://schemas.microsoft.com/office/drawing/2014/chart" uri="{C3380CC4-5D6E-409C-BE32-E72D297353CC}">
              <c16:uniqueId val="{00000007-22AE-4612-8DA4-ED634208E5D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საწოლი3</c:v>
                </c:pt>
              </c:strCache>
            </c:strRef>
          </c:tx>
          <c:spPr>
            <a:solidFill>
              <a:schemeClr val="accent6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Sheet1!$G$2:$G$11</c:f>
            </c:numRef>
          </c:val>
          <c:extLst>
            <c:ext xmlns:c16="http://schemas.microsoft.com/office/drawing/2014/chart" uri="{C3380CC4-5D6E-409C-BE32-E72D297353CC}">
              <c16:uniqueId val="{00000008-22AE-4612-8DA4-ED634208E5D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სუნთქვის აპარატი4</c:v>
                </c:pt>
              </c:strCache>
            </c:strRef>
          </c:tx>
          <c:spPr>
            <a:solidFill>
              <a:schemeClr val="accent1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Sheet1!$H$2:$H$11</c:f>
            </c:numRef>
          </c:val>
          <c:extLst>
            <c:ext xmlns:c16="http://schemas.microsoft.com/office/drawing/2014/chart" uri="{C3380CC4-5D6E-409C-BE32-E72D297353CC}">
              <c16:uniqueId val="{00000009-22AE-4612-8DA4-ED634208E5D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საწოლები</c:v>
                </c:pt>
              </c:strCache>
            </c:strRef>
          </c:tx>
          <c:spPr>
            <a:solidFill>
              <a:schemeClr val="accent2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Sheet1!$I$2:$I$11</c:f>
            </c:numRef>
          </c:val>
          <c:extLst>
            <c:ext xmlns:c16="http://schemas.microsoft.com/office/drawing/2014/chart" uri="{C3380CC4-5D6E-409C-BE32-E72D297353CC}">
              <c16:uniqueId val="{0000000A-22AE-4612-8DA4-ED634208E5D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სუნთქვის აპარატები</c:v>
                </c:pt>
              </c:strCache>
            </c:strRef>
          </c:tx>
          <c:spPr>
            <a:solidFill>
              <a:schemeClr val="accent3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Sheet1!$J$2:$J$11</c:f>
            </c:numRef>
          </c:val>
          <c:extLst>
            <c:ext xmlns:c16="http://schemas.microsoft.com/office/drawing/2014/chart" uri="{C3380CC4-5D6E-409C-BE32-E72D297353CC}">
              <c16:uniqueId val="{0000000B-22AE-4612-8DA4-ED634208E5D6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საწოლების განაწილება 100000 მოსახლეზე</c:v>
                </c:pt>
              </c:strCache>
            </c:strRef>
          </c:tx>
          <c:spPr>
            <a:solidFill>
              <a:schemeClr val="accent4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Sheet1!$K$2:$K$11</c:f>
              <c:numCache>
                <c:formatCode>0.0</c:formatCode>
                <c:ptCount val="10"/>
                <c:pt idx="0">
                  <c:v>165.84116140051239</c:v>
                </c:pt>
                <c:pt idx="1">
                  <c:v>97.222222222222229</c:v>
                </c:pt>
                <c:pt idx="2">
                  <c:v>67.625340069957247</c:v>
                </c:pt>
                <c:pt idx="3">
                  <c:v>80.250426863972677</c:v>
                </c:pt>
                <c:pt idx="4">
                  <c:v>12.65022137887413</c:v>
                </c:pt>
                <c:pt idx="5">
                  <c:v>64.892926670992864</c:v>
                </c:pt>
                <c:pt idx="6">
                  <c:v>91.17769262730252</c:v>
                </c:pt>
                <c:pt idx="7">
                  <c:v>56.32</c:v>
                </c:pt>
                <c:pt idx="8">
                  <c:v>52.967032967032964</c:v>
                </c:pt>
                <c:pt idx="9">
                  <c:v>96.289804893522074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2AE-4612-8DA4-ED634208E5D6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სუნთქვის აპარატები 100000 მოსახლეზე</c:v>
                </c:pt>
              </c:strCache>
            </c:strRef>
          </c:tx>
          <c:spPr>
            <a:solidFill>
              <a:schemeClr val="accent5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Sheet1!$L$2:$L$11</c:f>
              <c:numCache>
                <c:formatCode>0</c:formatCode>
                <c:ptCount val="10"/>
                <c:pt idx="0">
                  <c:v>36.29376601195559</c:v>
                </c:pt>
                <c:pt idx="1">
                  <c:v>20.299145299145298</c:v>
                </c:pt>
                <c:pt idx="2">
                  <c:v>4.6638165565487757</c:v>
                </c:pt>
                <c:pt idx="3">
                  <c:v>18.971732119142477</c:v>
                </c:pt>
                <c:pt idx="4">
                  <c:v>1.2650221378874131</c:v>
                </c:pt>
                <c:pt idx="5">
                  <c:v>0</c:v>
                </c:pt>
                <c:pt idx="6">
                  <c:v>4.3857624301740454</c:v>
                </c:pt>
                <c:pt idx="7">
                  <c:v>56.32</c:v>
                </c:pt>
                <c:pt idx="8">
                  <c:v>4.1758241758241761</c:v>
                </c:pt>
                <c:pt idx="9">
                  <c:v>20.295589808656942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2AE-4612-8DA4-ED634208E5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350095456"/>
        <c:axId val="378924936"/>
      </c:barChart>
      <c:catAx>
        <c:axId val="35009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924936"/>
        <c:crosses val="autoZero"/>
        <c:auto val="1"/>
        <c:lblAlgn val="ctr"/>
        <c:lblOffset val="100"/>
        <c:noMultiLvlLbl val="0"/>
      </c:catAx>
      <c:valAx>
        <c:axId val="378924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09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400" b="1" dirty="0"/>
            <a:t>მოქმედი</a:t>
          </a:r>
          <a:r>
            <a:rPr lang="en-US" sz="1400" b="1" dirty="0"/>
            <a:t>: 234 </a:t>
          </a:r>
          <a:r>
            <a:rPr lang="ka-GE" sz="1400" b="1" dirty="0"/>
            <a:t>საწოლი </a:t>
          </a:r>
          <a:r>
            <a:rPr lang="en-US" sz="1400" b="1" dirty="0"/>
            <a:t>32 </a:t>
          </a:r>
          <a:r>
            <a:rPr lang="ka-GE" sz="1400" b="1" dirty="0"/>
            <a:t>აპარატი</a:t>
          </a:r>
          <a:endParaRPr lang="en-US" sz="14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2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2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200" dirty="0"/>
            <a:t>სს "საჩხერის რაიონული საავადმყოფო-პოლიკლინიკური გაერთიანება</a:t>
          </a:r>
          <a:r>
            <a:rPr lang="ka-GE" sz="1200" dirty="0" smtClean="0"/>
            <a:t>„ 50 საწოლი</a:t>
          </a:r>
          <a:endParaRPr lang="en-US" sz="1200" dirty="0"/>
        </a:p>
        <a:p>
          <a:r>
            <a:rPr lang="ka-GE" sz="1200" dirty="0"/>
            <a:t>შპს "კლინიკა-ლჯ</a:t>
          </a:r>
          <a:r>
            <a:rPr lang="en-US" sz="1200" dirty="0"/>
            <a:t>”</a:t>
          </a: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2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20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400" b="1" dirty="0"/>
            <a:t>COVID&gt;300</a:t>
          </a:r>
          <a:endParaRPr lang="ka-GE" sz="1400" b="1" dirty="0"/>
        </a:p>
        <a:p>
          <a:r>
            <a:rPr lang="ka-GE" sz="1200" b="1" dirty="0" smtClean="0"/>
            <a:t>150 </a:t>
          </a:r>
          <a:r>
            <a:rPr lang="en-US" sz="1200" b="1" dirty="0" smtClean="0"/>
            <a:t> </a:t>
          </a:r>
          <a:r>
            <a:rPr lang="ka-GE" sz="1200" b="1" dirty="0"/>
            <a:t>საწოლი </a:t>
          </a:r>
          <a:r>
            <a:rPr lang="ka-GE" sz="1200" b="1" dirty="0" smtClean="0"/>
            <a:t>, </a:t>
          </a:r>
          <a:r>
            <a:rPr lang="en-US" sz="1200" b="1" dirty="0" smtClean="0"/>
            <a:t>6 </a:t>
          </a:r>
          <a:r>
            <a:rPr lang="ka-GE" sz="1200" b="1" dirty="0"/>
            <a:t>აპარატი</a:t>
          </a:r>
          <a:endParaRPr lang="en-US" sz="1200" b="1" dirty="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20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200"/>
        </a:p>
      </dgm:t>
    </dgm:pt>
    <dgm:pt modelId="{5E818C24-9F2E-4FB8-ACE5-218B89B420E1}">
      <dgm:prSet phldrT="[Text]" custT="1"/>
      <dgm:spPr/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dirty="0"/>
            <a:t>სს "ევექსის ჰოსპიტლები" - ქუთაისის რეფერალური </a:t>
          </a:r>
          <a:r>
            <a:rPr lang="ka-GE" sz="1200" dirty="0" smtClean="0"/>
            <a:t>ჰოსპიტალი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200" dirty="0" smtClean="0"/>
            <a:t>შპს "ქუთაისის საეკლესიო საავადმყოფო-წმინდა დავით აღმაშენებლის სახელობის ქსენონი„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200" dirty="0" smtClean="0"/>
            <a:t>შპს "ჰოსპიტალ სერვისი„</a:t>
          </a:r>
          <a:endParaRPr lang="en-US" sz="1200" dirty="0" smtClean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dirty="0"/>
        </a:p>
      </dgm:t>
    </dgm:pt>
    <dgm:pt modelId="{C6EE2B7B-96F4-4584-81E3-9F2717B2255E}" type="parTrans" cxnId="{54F3CB0F-8C5E-44B9-B5E4-CFD4D636D2A2}">
      <dgm:prSet/>
      <dgm:spPr/>
      <dgm:t>
        <a:bodyPr/>
        <a:lstStyle/>
        <a:p>
          <a:endParaRPr lang="en-US" sz="1200"/>
        </a:p>
      </dgm:t>
    </dgm:pt>
    <dgm:pt modelId="{5ABDC160-5FD4-4775-BCD4-6C5BB7D5AF49}" type="sibTrans" cxnId="{54F3CB0F-8C5E-44B9-B5E4-CFD4D636D2A2}">
      <dgm:prSet/>
      <dgm:spPr/>
      <dgm:t>
        <a:bodyPr/>
        <a:lstStyle/>
        <a:p>
          <a:endParaRPr lang="en-US" sz="1200"/>
        </a:p>
      </dgm:t>
    </dgm:pt>
    <dgm:pt modelId="{888D1C07-7E91-4D7F-8DF4-308C19CAC8F3}">
      <dgm:prSet phldrT="[Text]" custT="1"/>
      <dgm:spPr/>
      <dgm:t>
        <a:bodyPr/>
        <a:lstStyle/>
        <a:p>
          <a:r>
            <a:rPr lang="en-US" sz="1400" b="1" dirty="0" smtClean="0"/>
            <a:t>COVID&gt;</a:t>
          </a:r>
          <a:r>
            <a:rPr lang="ka-GE" sz="1400" b="1" dirty="0" smtClean="0"/>
            <a:t>1400</a:t>
          </a:r>
        </a:p>
        <a:p>
          <a:r>
            <a:rPr lang="ka-GE" sz="1200" dirty="0" smtClean="0"/>
            <a:t>სს "საჩხერის რაიონული საავადმყოფო-პოლიკლინიკური გაერთიანება„ 100 საწოლი 15 აპარატი</a:t>
          </a:r>
          <a:endParaRPr lang="ka-GE" sz="1200" dirty="0"/>
        </a:p>
      </dgm:t>
    </dgm:pt>
    <dgm:pt modelId="{C2804A5A-9A5B-4F2B-A4F2-DDC5A5010924}" type="parTrans" cxnId="{8C05DD90-72B4-425B-B70C-A1881A274785}">
      <dgm:prSet/>
      <dgm:spPr/>
      <dgm:t>
        <a:bodyPr/>
        <a:lstStyle/>
        <a:p>
          <a:endParaRPr lang="en-US" sz="1200"/>
        </a:p>
      </dgm:t>
    </dgm:pt>
    <dgm:pt modelId="{8AD95735-D131-4BAD-BCE1-752C8646DC0D}" type="sibTrans" cxnId="{8C05DD90-72B4-425B-B70C-A1881A274785}">
      <dgm:prSet/>
      <dgm:spPr/>
      <dgm:t>
        <a:bodyPr/>
        <a:lstStyle/>
        <a:p>
          <a:endParaRPr lang="en-US" sz="1200"/>
        </a:p>
      </dgm:t>
    </dgm:pt>
    <dgm:pt modelId="{AC5E939D-2A2C-44D4-BCE6-B5E3DF8E8BE5}">
      <dgm:prSet phldrT="[Text]" custT="1"/>
      <dgm:spPr/>
      <dgm:t>
        <a:bodyPr/>
        <a:lstStyle/>
        <a:p>
          <a:endParaRPr lang="en-US" sz="1200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2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2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3"/>
      <dgm:spPr/>
    </dgm:pt>
    <dgm:pt modelId="{FC2E9FAF-3F2A-4BD9-9CA8-1FF8BB8DD074}" type="pres">
      <dgm:prSet presAssocID="{9B38DE1A-A2BE-4538-8B2B-9142BC542BC8}" presName="Accent" presStyleLbl="alignNode1" presStyleIdx="0" presStyleCnt="3"/>
      <dgm:spPr/>
    </dgm:pt>
    <dgm:pt modelId="{9D3B33A0-5DF8-4F37-8D13-FC2E4EA5F13B}" type="pres">
      <dgm:prSet presAssocID="{9B38DE1A-A2BE-4538-8B2B-9142BC542BC8}" presName="Child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3"/>
      <dgm:spPr/>
    </dgm:pt>
    <dgm:pt modelId="{3989565A-C6A6-4A7B-BD6E-633BC26077BD}" type="pres">
      <dgm:prSet presAssocID="{C8F52B4B-4F74-4F22-8DF2-638F4409266B}" presName="Accent" presStyleLbl="alignNode1" presStyleIdx="1" presStyleCnt="3"/>
      <dgm:spPr/>
    </dgm:pt>
    <dgm:pt modelId="{A634750A-1EF0-41EB-8B47-085A11E01879}" type="pres">
      <dgm:prSet presAssocID="{C8F52B4B-4F74-4F22-8DF2-638F4409266B}" presName="Child" presStyleLbl="revTx" presStyleIdx="2" presStyleCnt="6" custScaleX="151569" custScaleY="1035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F8323A-4086-4F56-BF10-427DD5FACD33}" type="pres">
      <dgm:prSet presAssocID="{3C3AA63D-1173-4041-BE7E-91C9EB31E211}" presName="sibTrans" presStyleCnt="0"/>
      <dgm:spPr/>
    </dgm:pt>
    <dgm:pt modelId="{B6EA3734-F8D7-4A8F-B1FA-7154A081586D}" type="pres">
      <dgm:prSet presAssocID="{888D1C07-7E91-4D7F-8DF4-308C19CAC8F3}" presName="composite" presStyleCnt="0"/>
      <dgm:spPr/>
    </dgm:pt>
    <dgm:pt modelId="{51FA16CF-BC3A-48F6-87AE-FDFCFDCB6F02}" type="pres">
      <dgm:prSet presAssocID="{888D1C07-7E91-4D7F-8DF4-308C19CAC8F3}" presName="BackAccent" presStyleLbl="bgShp" presStyleIdx="2" presStyleCnt="3"/>
      <dgm:spPr/>
    </dgm:pt>
    <dgm:pt modelId="{8B077601-94A6-44F6-B0A9-126C67379069}" type="pres">
      <dgm:prSet presAssocID="{888D1C07-7E91-4D7F-8DF4-308C19CAC8F3}" presName="Accent" presStyleLbl="alignNode1" presStyleIdx="2" presStyleCnt="3"/>
      <dgm:spPr/>
    </dgm:pt>
    <dgm:pt modelId="{D8D7B690-5B0B-4968-A58D-75497BE3170A}" type="pres">
      <dgm:prSet presAssocID="{888D1C07-7E91-4D7F-8DF4-308C19CAC8F3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4D933-81F6-48A4-A7C5-F34382410A92}" type="pres">
      <dgm:prSet presAssocID="{888D1C07-7E91-4D7F-8DF4-308C19CAC8F3}" presName="Parent" presStyleLbl="revTx" presStyleIdx="5" presStyleCnt="6" custScaleY="2144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FF6D8-F460-418D-B84F-201170F4659C}" srcId="{888D1C07-7E91-4D7F-8DF4-308C19CAC8F3}" destId="{AC5E939D-2A2C-44D4-BCE6-B5E3DF8E8BE5}" srcOrd="0" destOrd="0" parTransId="{5C94FD30-4917-4917-982D-8EE6AA500004}" sibTransId="{B9000692-4097-4218-A207-1AEB39CA9DE9}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8030ECCF-0C4A-4A50-9ACD-541949C0E7F2}" type="presOf" srcId="{888D1C07-7E91-4D7F-8DF4-308C19CAC8F3}" destId="{66E4D933-81F6-48A4-A7C5-F34382410A92}" srcOrd="0" destOrd="0" presId="urn:microsoft.com/office/officeart/2008/layout/IncreasingCircleProcess"/>
    <dgm:cxn modelId="{8C05DD90-72B4-425B-B70C-A1881A274785}" srcId="{AEA26EC7-1FE5-4D40-AC1F-17F0A0E7AEDF}" destId="{888D1C07-7E91-4D7F-8DF4-308C19CAC8F3}" srcOrd="2" destOrd="0" parTransId="{C2804A5A-9A5B-4F2B-A4F2-DDC5A5010924}" sibTransId="{8AD95735-D131-4BAD-BCE1-752C8646DC0D}"/>
    <dgm:cxn modelId="{373494AD-A8B3-4FED-A0A6-739BB36E67BA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7ABAFAFC-D996-4376-AD09-0DFA286B63FA}" type="presOf" srcId="{AC5E939D-2A2C-44D4-BCE6-B5E3DF8E8BE5}" destId="{D8D7B690-5B0B-4968-A58D-75497BE3170A}" srcOrd="0" destOrd="0" presId="urn:microsoft.com/office/officeart/2008/layout/IncreasingCircleProcess"/>
    <dgm:cxn modelId="{80C01B58-1D26-4ACF-90CF-4E9AFD053D45}" type="presOf" srcId="{C8F52B4B-4F74-4F22-8DF2-638F4409266B}" destId="{F8F19506-80BA-4C67-80D7-5B739F41F51D}" srcOrd="0" destOrd="0" presId="urn:microsoft.com/office/officeart/2008/layout/IncreasingCircleProcess"/>
    <dgm:cxn modelId="{0D298D2C-4256-4BC7-9466-94DC061961AB}" type="presOf" srcId="{27C6F4DA-9F4F-48C7-9F92-57A0B52ABE1C}" destId="{9D3B33A0-5DF8-4F37-8D13-FC2E4EA5F13B}" srcOrd="0" destOrd="0" presId="urn:microsoft.com/office/officeart/2008/layout/IncreasingCircleProcess"/>
    <dgm:cxn modelId="{54F3CB0F-8C5E-44B9-B5E4-CFD4D636D2A2}" srcId="{C8F52B4B-4F74-4F22-8DF2-638F4409266B}" destId="{5E818C24-9F2E-4FB8-ACE5-218B89B420E1}" srcOrd="0" destOrd="0" parTransId="{C6EE2B7B-96F4-4584-81E3-9F2717B2255E}" sibTransId="{5ABDC160-5FD4-4775-BCD4-6C5BB7D5AF49}"/>
    <dgm:cxn modelId="{9E2ECE73-DEB3-499B-B5EE-BCDFA3D9ECA8}" type="presOf" srcId="{AEA26EC7-1FE5-4D40-AC1F-17F0A0E7AEDF}" destId="{68847682-9FD2-420F-9A20-379864EE6B30}" srcOrd="0" destOrd="0" presId="urn:microsoft.com/office/officeart/2008/layout/IncreasingCircleProcess"/>
    <dgm:cxn modelId="{8F457397-0C3C-4533-BE18-AF7D67CA0ACE}" type="presOf" srcId="{5E818C24-9F2E-4FB8-ACE5-218B89B420E1}" destId="{A634750A-1EF0-41EB-8B47-085A11E01879}" srcOrd="0" destOrd="0" presId="urn:microsoft.com/office/officeart/2008/layout/IncreasingCircleProcess"/>
    <dgm:cxn modelId="{F1061AE5-89BF-4829-96D3-86425F6E10A9}" type="presParOf" srcId="{68847682-9FD2-420F-9A20-379864EE6B30}" destId="{35BD1760-1E56-4DF4-81DE-63E472D00E56}" srcOrd="0" destOrd="0" presId="urn:microsoft.com/office/officeart/2008/layout/IncreasingCircleProcess"/>
    <dgm:cxn modelId="{8826DBD7-039A-49F6-9D95-F2B6A0156530}" type="presParOf" srcId="{35BD1760-1E56-4DF4-81DE-63E472D00E56}" destId="{D415B3A8-C522-435A-AB3C-70B18B5CC724}" srcOrd="0" destOrd="0" presId="urn:microsoft.com/office/officeart/2008/layout/IncreasingCircleProcess"/>
    <dgm:cxn modelId="{D4B792D4-8859-450D-B965-2127E1BAFFAD}" type="presParOf" srcId="{35BD1760-1E56-4DF4-81DE-63E472D00E56}" destId="{FC2E9FAF-3F2A-4BD9-9CA8-1FF8BB8DD074}" srcOrd="1" destOrd="0" presId="urn:microsoft.com/office/officeart/2008/layout/IncreasingCircleProcess"/>
    <dgm:cxn modelId="{60EDD8D5-AC58-48F6-A2BA-A6DB9B4E5EDC}" type="presParOf" srcId="{35BD1760-1E56-4DF4-81DE-63E472D00E56}" destId="{9D3B33A0-5DF8-4F37-8D13-FC2E4EA5F13B}" srcOrd="2" destOrd="0" presId="urn:microsoft.com/office/officeart/2008/layout/IncreasingCircleProcess"/>
    <dgm:cxn modelId="{40E0000A-01F6-487E-A119-F81920C12ABD}" type="presParOf" srcId="{35BD1760-1E56-4DF4-81DE-63E472D00E56}" destId="{BE87D9B4-B406-409E-9E22-3AE6B42416EB}" srcOrd="3" destOrd="0" presId="urn:microsoft.com/office/officeart/2008/layout/IncreasingCircleProcess"/>
    <dgm:cxn modelId="{CC1E9388-DCBF-4B20-8801-C0FF7D7D2BD4}" type="presParOf" srcId="{68847682-9FD2-420F-9A20-379864EE6B30}" destId="{77B88425-BFB8-42C4-B0F2-94AA9AD08836}" srcOrd="1" destOrd="0" presId="urn:microsoft.com/office/officeart/2008/layout/IncreasingCircleProcess"/>
    <dgm:cxn modelId="{9C384247-6C4F-468A-8D95-890D07D29B43}" type="presParOf" srcId="{68847682-9FD2-420F-9A20-379864EE6B30}" destId="{499FA566-3481-4396-83D6-EF1B6BEFE213}" srcOrd="2" destOrd="0" presId="urn:microsoft.com/office/officeart/2008/layout/IncreasingCircleProcess"/>
    <dgm:cxn modelId="{6D932BC3-072C-4B7F-B960-17AF970BF035}" type="presParOf" srcId="{499FA566-3481-4396-83D6-EF1B6BEFE213}" destId="{92B44441-639B-48C6-8CDB-56FC855DC271}" srcOrd="0" destOrd="0" presId="urn:microsoft.com/office/officeart/2008/layout/IncreasingCircleProcess"/>
    <dgm:cxn modelId="{77E11530-0A50-4C7F-A807-E59707E6EBE6}" type="presParOf" srcId="{499FA566-3481-4396-83D6-EF1B6BEFE213}" destId="{3989565A-C6A6-4A7B-BD6E-633BC26077BD}" srcOrd="1" destOrd="0" presId="urn:microsoft.com/office/officeart/2008/layout/IncreasingCircleProcess"/>
    <dgm:cxn modelId="{843C3993-D3EB-4241-BB48-F5B166DDE183}" type="presParOf" srcId="{499FA566-3481-4396-83D6-EF1B6BEFE213}" destId="{A634750A-1EF0-41EB-8B47-085A11E01879}" srcOrd="2" destOrd="0" presId="urn:microsoft.com/office/officeart/2008/layout/IncreasingCircleProcess"/>
    <dgm:cxn modelId="{47912B11-2CE4-4497-BBD6-EB43FC50B81F}" type="presParOf" srcId="{499FA566-3481-4396-83D6-EF1B6BEFE213}" destId="{F8F19506-80BA-4C67-80D7-5B739F41F51D}" srcOrd="3" destOrd="0" presId="urn:microsoft.com/office/officeart/2008/layout/IncreasingCircleProcess"/>
    <dgm:cxn modelId="{BCB80CD4-6178-4AF0-AEC4-9D4B0F245E58}" type="presParOf" srcId="{68847682-9FD2-420F-9A20-379864EE6B30}" destId="{9DF8323A-4086-4F56-BF10-427DD5FACD33}" srcOrd="3" destOrd="0" presId="urn:microsoft.com/office/officeart/2008/layout/IncreasingCircleProcess"/>
    <dgm:cxn modelId="{51946D95-4256-463D-B5E6-3C29FA28A311}" type="presParOf" srcId="{68847682-9FD2-420F-9A20-379864EE6B30}" destId="{B6EA3734-F8D7-4A8F-B1FA-7154A081586D}" srcOrd="4" destOrd="0" presId="urn:microsoft.com/office/officeart/2008/layout/IncreasingCircleProcess"/>
    <dgm:cxn modelId="{C1B234C2-E3F9-4F94-BF6E-B0BEFE3FF56F}" type="presParOf" srcId="{B6EA3734-F8D7-4A8F-B1FA-7154A081586D}" destId="{51FA16CF-BC3A-48F6-87AE-FDFCFDCB6F02}" srcOrd="0" destOrd="0" presId="urn:microsoft.com/office/officeart/2008/layout/IncreasingCircleProcess"/>
    <dgm:cxn modelId="{5F7D79A4-D67B-41F7-B11A-81196D28C83A}" type="presParOf" srcId="{B6EA3734-F8D7-4A8F-B1FA-7154A081586D}" destId="{8B077601-94A6-44F6-B0A9-126C67379069}" srcOrd="1" destOrd="0" presId="urn:microsoft.com/office/officeart/2008/layout/IncreasingCircleProcess"/>
    <dgm:cxn modelId="{EAD777C7-714D-4468-9935-5787F09E8FEC}" type="presParOf" srcId="{B6EA3734-F8D7-4A8F-B1FA-7154A081586D}" destId="{D8D7B690-5B0B-4968-A58D-75497BE3170A}" srcOrd="2" destOrd="0" presId="urn:microsoft.com/office/officeart/2008/layout/IncreasingCircleProcess"/>
    <dgm:cxn modelId="{8AA79D3D-D10B-4920-AD7E-07D321C9E998}" type="presParOf" srcId="{B6EA3734-F8D7-4A8F-B1FA-7154A081586D}" destId="{66E4D933-81F6-48A4-A7C5-F34382410A92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b="1" dirty="0"/>
            <a:t>მოქმედი</a:t>
          </a:r>
          <a:r>
            <a:rPr lang="en-US" sz="1800" b="1" dirty="0"/>
            <a:t>:  145 </a:t>
          </a:r>
          <a:r>
            <a:rPr lang="ka-GE" sz="1800" b="1" dirty="0"/>
            <a:t>საწოლი </a:t>
          </a:r>
          <a:endParaRPr lang="en-US" sz="1800" b="1" dirty="0"/>
        </a:p>
        <a:p>
          <a:r>
            <a:rPr lang="en-US" sz="1800" b="1" dirty="0"/>
            <a:t>14 </a:t>
          </a:r>
          <a:r>
            <a:rPr lang="ka-GE" sz="1800" b="1" dirty="0"/>
            <a:t>აპარატი</a:t>
          </a:r>
          <a:endParaRPr lang="en-US" sz="18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5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5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/>
            <a:t>შპს "სალიხ აბაშიძის ინფექციური პათოლოგიის, შიდსის და ტუბერკულოზის რეგიონული ცენტრი„</a:t>
          </a:r>
          <a:endParaRPr lang="en-US" sz="1600" dirty="0"/>
        </a:p>
        <a:p>
          <a:r>
            <a:rPr lang="ka-GE" sz="1600" dirty="0"/>
            <a:t>შპს "მედალფა„ - ბათუმის კლინიკა</a:t>
          </a:r>
          <a:endParaRPr lang="en-US" sz="1600" dirty="0"/>
        </a:p>
        <a:p>
          <a:r>
            <a:rPr lang="en-US" sz="1600" dirty="0"/>
            <a:t> </a:t>
          </a: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5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50"/>
        </a:p>
      </dgm:t>
    </dgm:pt>
    <dgm:pt modelId="{5E818C24-9F2E-4FB8-ACE5-218B89B420E1}">
      <dgm:prSet phldrT="[Text]" custT="1"/>
      <dgm:spPr/>
      <dgm:t>
        <a:bodyPr/>
        <a:lstStyle/>
        <a:p>
          <a:endParaRPr lang="en-US" sz="1600" dirty="0"/>
        </a:p>
      </dgm:t>
    </dgm:pt>
    <dgm:pt modelId="{C6EE2B7B-96F4-4584-81E3-9F2717B2255E}" type="parTrans" cxnId="{54F3CB0F-8C5E-44B9-B5E4-CFD4D636D2A2}">
      <dgm:prSet/>
      <dgm:spPr/>
      <dgm:t>
        <a:bodyPr/>
        <a:lstStyle/>
        <a:p>
          <a:endParaRPr lang="en-US" sz="1050"/>
        </a:p>
      </dgm:t>
    </dgm:pt>
    <dgm:pt modelId="{5ABDC160-5FD4-4775-BCD4-6C5BB7D5AF49}" type="sibTrans" cxnId="{54F3CB0F-8C5E-44B9-B5E4-CFD4D636D2A2}">
      <dgm:prSet/>
      <dgm:spPr/>
      <dgm:t>
        <a:bodyPr/>
        <a:lstStyle/>
        <a:p>
          <a:endParaRPr lang="en-US" sz="1050"/>
        </a:p>
      </dgm:t>
    </dgm:pt>
    <dgm:pt modelId="{A504FAC3-103D-41CC-8B02-BC17901C72AD}">
      <dgm:prSet custT="1"/>
      <dgm:spPr/>
      <dgm:t>
        <a:bodyPr/>
        <a:lstStyle/>
        <a:p>
          <a:r>
            <a:rPr lang="ka-GE" sz="1600" dirty="0"/>
            <a:t>სს "ევექსის ჰოსპიტლები"  - ქობულეთის ჰოსპიტალი</a:t>
          </a:r>
        </a:p>
      </dgm:t>
    </dgm:pt>
    <dgm:pt modelId="{DCA70FA1-5C72-43CF-9561-F60F9AEDD1CC}" type="parTrans" cxnId="{F23BBD93-C9B0-4445-A7E7-3893C7EA0312}">
      <dgm:prSet/>
      <dgm:spPr/>
      <dgm:t>
        <a:bodyPr/>
        <a:lstStyle/>
        <a:p>
          <a:endParaRPr lang="en-US" sz="2000"/>
        </a:p>
      </dgm:t>
    </dgm:pt>
    <dgm:pt modelId="{EE0E7F0E-D5BE-4711-A8EB-92C75B4085A9}" type="sibTrans" cxnId="{F23BBD93-C9B0-4445-A7E7-3893C7EA0312}">
      <dgm:prSet/>
      <dgm:spPr/>
      <dgm:t>
        <a:bodyPr/>
        <a:lstStyle/>
        <a:p>
          <a:endParaRPr lang="en-US" sz="200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800" b="1" dirty="0"/>
            <a:t>COVID&gt;300</a:t>
          </a:r>
          <a:endParaRPr lang="ka-GE" sz="1800" b="1" dirty="0"/>
        </a:p>
        <a:p>
          <a:r>
            <a:rPr lang="en-US" sz="1800" b="1" dirty="0"/>
            <a:t>74</a:t>
          </a:r>
          <a:r>
            <a:rPr lang="ka-GE" sz="1800" b="1" dirty="0"/>
            <a:t> საწოლი </a:t>
          </a:r>
          <a:r>
            <a:rPr lang="en-US" sz="1800" b="1" dirty="0"/>
            <a:t>5 </a:t>
          </a:r>
          <a:r>
            <a:rPr lang="ka-GE" sz="1800" b="1" dirty="0"/>
            <a:t>აპარატი</a:t>
          </a:r>
          <a:endParaRPr lang="en-US" sz="1800" b="1" dirty="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05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05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2"/>
      <dgm:spPr/>
    </dgm:pt>
    <dgm:pt modelId="{FC2E9FAF-3F2A-4BD9-9CA8-1FF8BB8DD074}" type="pres">
      <dgm:prSet presAssocID="{9B38DE1A-A2BE-4538-8B2B-9142BC542BC8}" presName="Accent" presStyleLbl="alignNode1" presStyleIdx="0" presStyleCnt="2"/>
      <dgm:spPr/>
    </dgm:pt>
    <dgm:pt modelId="{9D3B33A0-5DF8-4F37-8D13-FC2E4EA5F13B}" type="pres">
      <dgm:prSet presAssocID="{9B38DE1A-A2BE-4538-8B2B-9142BC542BC8}" presName="Child" presStyleLbl="revTx" presStyleIdx="0" presStyleCnt="4" custScaleX="1289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4" custScaleY="698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2"/>
      <dgm:spPr/>
    </dgm:pt>
    <dgm:pt modelId="{3989565A-C6A6-4A7B-BD6E-633BC26077BD}" type="pres">
      <dgm:prSet presAssocID="{C8F52B4B-4F74-4F22-8DF2-638F4409266B}" presName="Accent" presStyleLbl="alignNode1" presStyleIdx="1" presStyleCnt="2" custAng="17587841"/>
      <dgm:spPr>
        <a:prstGeom prst="chord">
          <a:avLst/>
        </a:prstGeom>
        <a:solidFill>
          <a:srgbClr val="00B050"/>
        </a:solidFill>
      </dgm:spPr>
    </dgm:pt>
    <dgm:pt modelId="{A634750A-1EF0-41EB-8B47-085A11E01879}" type="pres">
      <dgm:prSet presAssocID="{C8F52B4B-4F74-4F22-8DF2-638F4409266B}" presName="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3BBD93-C9B0-4445-A7E7-3893C7EA0312}" srcId="{C8F52B4B-4F74-4F22-8DF2-638F4409266B}" destId="{A504FAC3-103D-41CC-8B02-BC17901C72AD}" srcOrd="1" destOrd="0" parTransId="{DCA70FA1-5C72-43CF-9561-F60F9AEDD1CC}" sibTransId="{EE0E7F0E-D5BE-4711-A8EB-92C75B4085A9}"/>
    <dgm:cxn modelId="{8484AE6A-7C3B-43B2-B56C-539D27BABED0}" type="presOf" srcId="{9B38DE1A-A2BE-4538-8B2B-9142BC542BC8}" destId="{BE87D9B4-B406-409E-9E22-3AE6B42416EB}" srcOrd="0" destOrd="0" presId="urn:microsoft.com/office/officeart/2008/layout/IncreasingCircleProcess"/>
    <dgm:cxn modelId="{1531EA6E-DFB7-4088-96B4-87AC5617655B}" type="presOf" srcId="{AEA26EC7-1FE5-4D40-AC1F-17F0A0E7AEDF}" destId="{68847682-9FD2-420F-9A20-379864EE6B30}" srcOrd="0" destOrd="0" presId="urn:microsoft.com/office/officeart/2008/layout/IncreasingCircleProcess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C62407BC-7A5A-4A69-AB70-4C5E23DAB6F6}" type="presOf" srcId="{27C6F4DA-9F4F-48C7-9F92-57A0B52ABE1C}" destId="{9D3B33A0-5DF8-4F37-8D13-FC2E4EA5F13B}" srcOrd="0" destOrd="0" presId="urn:microsoft.com/office/officeart/2008/layout/IncreasingCircleProcess"/>
    <dgm:cxn modelId="{C3AC8E44-7512-4623-8992-083D61924AA9}" type="presOf" srcId="{5E818C24-9F2E-4FB8-ACE5-218B89B420E1}" destId="{A634750A-1EF0-41EB-8B47-085A11E01879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54F3CB0F-8C5E-44B9-B5E4-CFD4D636D2A2}" srcId="{C8F52B4B-4F74-4F22-8DF2-638F4409266B}" destId="{5E818C24-9F2E-4FB8-ACE5-218B89B420E1}" srcOrd="0" destOrd="0" parTransId="{C6EE2B7B-96F4-4584-81E3-9F2717B2255E}" sibTransId="{5ABDC160-5FD4-4775-BCD4-6C5BB7D5AF49}"/>
    <dgm:cxn modelId="{FBD20208-F7FD-4565-BEC0-6FA9178E79B3}" type="presOf" srcId="{A504FAC3-103D-41CC-8B02-BC17901C72AD}" destId="{A634750A-1EF0-41EB-8B47-085A11E01879}" srcOrd="0" destOrd="1" presId="urn:microsoft.com/office/officeart/2008/layout/IncreasingCircleProcess"/>
    <dgm:cxn modelId="{8DDD444E-9531-46CB-BF90-8807DC915893}" type="presOf" srcId="{C8F52B4B-4F74-4F22-8DF2-638F4409266B}" destId="{F8F19506-80BA-4C67-80D7-5B739F41F51D}" srcOrd="0" destOrd="0" presId="urn:microsoft.com/office/officeart/2008/layout/IncreasingCircleProcess"/>
    <dgm:cxn modelId="{2B2BB201-D31B-4DB1-B75E-0D4CFF718CA9}" type="presParOf" srcId="{68847682-9FD2-420F-9A20-379864EE6B30}" destId="{35BD1760-1E56-4DF4-81DE-63E472D00E56}" srcOrd="0" destOrd="0" presId="urn:microsoft.com/office/officeart/2008/layout/IncreasingCircleProcess"/>
    <dgm:cxn modelId="{75129E9F-14D1-437F-88DE-C26600718F56}" type="presParOf" srcId="{35BD1760-1E56-4DF4-81DE-63E472D00E56}" destId="{D415B3A8-C522-435A-AB3C-70B18B5CC724}" srcOrd="0" destOrd="0" presId="urn:microsoft.com/office/officeart/2008/layout/IncreasingCircleProcess"/>
    <dgm:cxn modelId="{DBDF3261-99A7-45DC-8E20-BEDDD3606B9A}" type="presParOf" srcId="{35BD1760-1E56-4DF4-81DE-63E472D00E56}" destId="{FC2E9FAF-3F2A-4BD9-9CA8-1FF8BB8DD074}" srcOrd="1" destOrd="0" presId="urn:microsoft.com/office/officeart/2008/layout/IncreasingCircleProcess"/>
    <dgm:cxn modelId="{EF11344C-2FA9-4A86-9BA0-45C5510020E0}" type="presParOf" srcId="{35BD1760-1E56-4DF4-81DE-63E472D00E56}" destId="{9D3B33A0-5DF8-4F37-8D13-FC2E4EA5F13B}" srcOrd="2" destOrd="0" presId="urn:microsoft.com/office/officeart/2008/layout/IncreasingCircleProcess"/>
    <dgm:cxn modelId="{B974D8BA-3DCD-41C8-BB16-A2DA97D9986E}" type="presParOf" srcId="{35BD1760-1E56-4DF4-81DE-63E472D00E56}" destId="{BE87D9B4-B406-409E-9E22-3AE6B42416EB}" srcOrd="3" destOrd="0" presId="urn:microsoft.com/office/officeart/2008/layout/IncreasingCircleProcess"/>
    <dgm:cxn modelId="{D3CD2975-BEAA-4426-B477-199B81CCC0A5}" type="presParOf" srcId="{68847682-9FD2-420F-9A20-379864EE6B30}" destId="{77B88425-BFB8-42C4-B0F2-94AA9AD08836}" srcOrd="1" destOrd="0" presId="urn:microsoft.com/office/officeart/2008/layout/IncreasingCircleProcess"/>
    <dgm:cxn modelId="{15E036CF-D522-4602-8AC5-5E4B35B5691D}" type="presParOf" srcId="{68847682-9FD2-420F-9A20-379864EE6B30}" destId="{499FA566-3481-4396-83D6-EF1B6BEFE213}" srcOrd="2" destOrd="0" presId="urn:microsoft.com/office/officeart/2008/layout/IncreasingCircleProcess"/>
    <dgm:cxn modelId="{2909157F-835B-4D4B-A505-A52A4475EF4F}" type="presParOf" srcId="{499FA566-3481-4396-83D6-EF1B6BEFE213}" destId="{92B44441-639B-48C6-8CDB-56FC855DC271}" srcOrd="0" destOrd="0" presId="urn:microsoft.com/office/officeart/2008/layout/IncreasingCircleProcess"/>
    <dgm:cxn modelId="{B0441E05-C266-47CC-89B5-9CA2AEBE7B14}" type="presParOf" srcId="{499FA566-3481-4396-83D6-EF1B6BEFE213}" destId="{3989565A-C6A6-4A7B-BD6E-633BC26077BD}" srcOrd="1" destOrd="0" presId="urn:microsoft.com/office/officeart/2008/layout/IncreasingCircleProcess"/>
    <dgm:cxn modelId="{42755CB9-9753-41E2-B16D-EEFFB7FD3036}" type="presParOf" srcId="{499FA566-3481-4396-83D6-EF1B6BEFE213}" destId="{A634750A-1EF0-41EB-8B47-085A11E01879}" srcOrd="2" destOrd="0" presId="urn:microsoft.com/office/officeart/2008/layout/IncreasingCircleProcess"/>
    <dgm:cxn modelId="{D0F14EF5-B1BF-4379-A30E-C76A7E76C4DF}" type="presParOf" srcId="{499FA566-3481-4396-83D6-EF1B6BEFE213}" destId="{F8F19506-80BA-4C67-80D7-5B739F41F51D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400" dirty="0" smtClean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400" dirty="0" smtClean="0">
              <a:latin typeface="Sylfaen" panose="010A0502050306030303" pitchFamily="18" charset="0"/>
            </a:rPr>
            <a:t> </a:t>
          </a:r>
          <a:r>
            <a:rPr lang="ka-GE" sz="1400" dirty="0" smtClean="0">
              <a:latin typeface="Sylfaen" panose="010A0502050306030303" pitchFamily="18" charset="0"/>
            </a:rPr>
            <a:t>საწოლი</a:t>
          </a:r>
          <a:endParaRPr lang="en-US" sz="1400" strike="sngStrike" dirty="0">
            <a:latin typeface="Sylfaen" panose="010A0502050306030303" pitchFamily="18" charset="0"/>
          </a:endParaRP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4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40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400" dirty="0"/>
            <a:t>COVID&gt;300</a:t>
          </a:r>
          <a:endParaRPr lang="ka-GE" sz="1400" dirty="0"/>
        </a:p>
        <a:p>
          <a:r>
            <a:rPr lang="ka-GE" sz="1400" dirty="0"/>
            <a:t>74</a:t>
          </a:r>
          <a:r>
            <a:rPr lang="en-US" sz="1400" dirty="0"/>
            <a:t> </a:t>
          </a:r>
          <a:r>
            <a:rPr lang="ka-GE" sz="1400" dirty="0"/>
            <a:t>საწოლი </a:t>
          </a:r>
        </a:p>
        <a:p>
          <a:r>
            <a:rPr lang="ka-GE" sz="1400" dirty="0"/>
            <a:t>4</a:t>
          </a:r>
          <a:r>
            <a:rPr lang="en-US" sz="1400" dirty="0"/>
            <a:t> </a:t>
          </a:r>
          <a:r>
            <a:rPr lang="ka-GE" sz="1400" dirty="0"/>
            <a:t>აპარატი</a:t>
          </a:r>
          <a:endParaRPr lang="en-US" sz="1400" dirty="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40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400"/>
        </a:p>
      </dgm:t>
    </dgm:pt>
    <dgm:pt modelId="{5E818C24-9F2E-4FB8-ACE5-218B89B420E1}">
      <dgm:prSet phldrT="[Text]" custT="1"/>
      <dgm:spPr/>
      <dgm:t>
        <a:bodyPr/>
        <a:lstStyle/>
        <a:p>
          <a:r>
            <a:rPr lang="ka-GE" sz="1400" dirty="0"/>
            <a:t>სს „ევექსის ჰოსპიტლები“ - ფოთის ჰოსპიტალი</a:t>
          </a:r>
          <a:endParaRPr lang="en-US" sz="1400" dirty="0"/>
        </a:p>
      </dgm:t>
    </dgm:pt>
    <dgm:pt modelId="{C6EE2B7B-96F4-4584-81E3-9F2717B2255E}" type="parTrans" cxnId="{54F3CB0F-8C5E-44B9-B5E4-CFD4D636D2A2}">
      <dgm:prSet/>
      <dgm:spPr/>
      <dgm:t>
        <a:bodyPr/>
        <a:lstStyle/>
        <a:p>
          <a:endParaRPr lang="en-US" sz="1400"/>
        </a:p>
      </dgm:t>
    </dgm:pt>
    <dgm:pt modelId="{5ABDC160-5FD4-4775-BCD4-6C5BB7D5AF49}" type="sibTrans" cxnId="{54F3CB0F-8C5E-44B9-B5E4-CFD4D636D2A2}">
      <dgm:prSet/>
      <dgm:spPr/>
      <dgm:t>
        <a:bodyPr/>
        <a:lstStyle/>
        <a:p>
          <a:endParaRPr lang="en-US" sz="1400"/>
        </a:p>
      </dgm:t>
    </dgm:pt>
    <dgm:pt modelId="{AC5E939D-2A2C-44D4-BCE6-B5E3DF8E8BE5}">
      <dgm:prSet phldrT="[Text]" custT="1"/>
      <dgm:spPr/>
      <dgm:t>
        <a:bodyPr/>
        <a:lstStyle/>
        <a:p>
          <a:r>
            <a:rPr lang="ka-GE" sz="1400" strike="noStrike" dirty="0" smtClean="0"/>
            <a:t>რუხის ჰოსპიტლის მობილიზება </a:t>
          </a:r>
          <a:endParaRPr lang="en-US" sz="1400" strike="noStrike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4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4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6E5FEB9-4AED-2645-8133-D23AE7BDDB79}" type="pres">
      <dgm:prSet presAssocID="{27C6F4DA-9F4F-48C7-9F92-57A0B52ABE1C}" presName="composite" presStyleCnt="0"/>
      <dgm:spPr/>
    </dgm:pt>
    <dgm:pt modelId="{E7C5BA65-3B9E-4546-9D1B-7B96E0C107C0}" type="pres">
      <dgm:prSet presAssocID="{27C6F4DA-9F4F-48C7-9F92-57A0B52ABE1C}" presName="BackAccent" presStyleLbl="bgShp" presStyleIdx="0" presStyleCnt="3"/>
      <dgm:spPr/>
    </dgm:pt>
    <dgm:pt modelId="{BEDD64BB-3076-A144-B21A-25FC3D4CD5B3}" type="pres">
      <dgm:prSet presAssocID="{27C6F4DA-9F4F-48C7-9F92-57A0B52ABE1C}" presName="Accent" presStyleLbl="alignNode1" presStyleIdx="0" presStyleCnt="3"/>
      <dgm:spPr/>
    </dgm:pt>
    <dgm:pt modelId="{8ACE0CAA-A487-CB4A-AF5C-C515651DC743}" type="pres">
      <dgm:prSet presAssocID="{27C6F4DA-9F4F-48C7-9F92-57A0B52ABE1C}" presName="Child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B61600CE-CCFB-C448-A320-E3FB0567EDA0}" type="pres">
      <dgm:prSet presAssocID="{27C6F4DA-9F4F-48C7-9F92-57A0B52ABE1C}" presName="Parent" presStyleLbl="revTx" presStyleIdx="0" presStyleCnt="4" custLinFactNeighborX="-6101" custLinFactNeighborY="5044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C00C17-5F44-4448-B318-7F13B4B3152E}" type="pres">
      <dgm:prSet presAssocID="{26203039-B5CF-4962-8149-A0E9B6C057D2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3" custLinFactNeighborX="-48465" custLinFactNeighborY="4585"/>
      <dgm:spPr/>
    </dgm:pt>
    <dgm:pt modelId="{3989565A-C6A6-4A7B-BD6E-633BC26077BD}" type="pres">
      <dgm:prSet presAssocID="{C8F52B4B-4F74-4F22-8DF2-638F4409266B}" presName="Accent" presStyleLbl="alignNode1" presStyleIdx="1" presStyleCnt="3" custLinFactNeighborX="-69236" custLinFactNeighborY="9188"/>
      <dgm:spPr/>
    </dgm:pt>
    <dgm:pt modelId="{A634750A-1EF0-41EB-8B47-085A11E01879}" type="pres">
      <dgm:prSet presAssocID="{C8F52B4B-4F74-4F22-8DF2-638F4409266B}" presName="Child" presStyleLbl="revTx" presStyleIdx="1" presStyleCnt="4" custScaleX="158594" custLinFactNeighborX="-221" custLinFactNeighborY="14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F8323A-4086-4F56-BF10-427DD5FACD33}" type="pres">
      <dgm:prSet presAssocID="{3C3AA63D-1173-4041-BE7E-91C9EB31E211}" presName="sibTrans" presStyleCnt="0"/>
      <dgm:spPr/>
    </dgm:pt>
    <dgm:pt modelId="{8DC3D6BB-8E03-D942-A1E7-72A2AEFD1213}" type="pres">
      <dgm:prSet presAssocID="{AC5E939D-2A2C-44D4-BCE6-B5E3DF8E8BE5}" presName="composite" presStyleCnt="0"/>
      <dgm:spPr/>
    </dgm:pt>
    <dgm:pt modelId="{DF52F8F6-22AE-B849-9023-16F6F6A802F6}" type="pres">
      <dgm:prSet presAssocID="{AC5E939D-2A2C-44D4-BCE6-B5E3DF8E8BE5}" presName="BackAccent" presStyleLbl="bgShp" presStyleIdx="2" presStyleCnt="3"/>
      <dgm:spPr/>
    </dgm:pt>
    <dgm:pt modelId="{5E805F54-16B8-5F45-8B6A-C606B86AE485}" type="pres">
      <dgm:prSet presAssocID="{AC5E939D-2A2C-44D4-BCE6-B5E3DF8E8BE5}" presName="Accent" presStyleLbl="alignNode1" presStyleIdx="2" presStyleCnt="3"/>
      <dgm:spPr/>
    </dgm:pt>
    <dgm:pt modelId="{8773F786-E51E-8441-90DE-69F3226AD214}" type="pres">
      <dgm:prSet presAssocID="{AC5E939D-2A2C-44D4-BCE6-B5E3DF8E8BE5}" presName="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6FF429-DAE4-D14C-BB94-A894AEB75F53}" type="pres">
      <dgm:prSet presAssocID="{AC5E939D-2A2C-44D4-BCE6-B5E3DF8E8BE5}" presName="Parent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DD178E-4E57-4358-BF8E-4EA23F08F7CD}" type="presOf" srcId="{5E818C24-9F2E-4FB8-ACE5-218B89B420E1}" destId="{A634750A-1EF0-41EB-8B47-085A11E01879}" srcOrd="0" destOrd="0" presId="urn:microsoft.com/office/officeart/2008/layout/IncreasingCircleProcess"/>
    <dgm:cxn modelId="{88DFF6D8-F460-418D-B84F-201170F4659C}" srcId="{AEA26EC7-1FE5-4D40-AC1F-17F0A0E7AEDF}" destId="{AC5E939D-2A2C-44D4-BCE6-B5E3DF8E8BE5}" srcOrd="2" destOrd="0" parTransId="{5C94FD30-4917-4917-982D-8EE6AA500004}" sibTransId="{B9000692-4097-4218-A207-1AEB39CA9DE9}"/>
    <dgm:cxn modelId="{5A676CE5-B5C4-4B2D-990D-AB2DDE8C95DA}" type="presOf" srcId="{C8F52B4B-4F74-4F22-8DF2-638F4409266B}" destId="{F8F19506-80BA-4C67-80D7-5B739F41F51D}" srcOrd="0" destOrd="0" presId="urn:microsoft.com/office/officeart/2008/layout/IncreasingCircleProcess"/>
    <dgm:cxn modelId="{23126A53-F02D-174C-AC9C-9794DB1B9D4C}" type="presOf" srcId="{27C6F4DA-9F4F-48C7-9F92-57A0B52ABE1C}" destId="{B61600CE-CCFB-C448-A320-E3FB0567EDA0}" srcOrd="0" destOrd="0" presId="urn:microsoft.com/office/officeart/2008/layout/IncreasingCircleProcess"/>
    <dgm:cxn modelId="{6E4A01FC-B8FC-4F3C-9682-9B22032882F8}" type="presOf" srcId="{AEA26EC7-1FE5-4D40-AC1F-17F0A0E7AEDF}" destId="{68847682-9FD2-420F-9A20-379864EE6B30}" srcOrd="0" destOrd="0" presId="urn:microsoft.com/office/officeart/2008/layout/IncreasingCircleProcess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B6BEA2B3-477D-4AB7-8CE8-521DB6013A73}" srcId="{AEA26EC7-1FE5-4D40-AC1F-17F0A0E7AEDF}" destId="{27C6F4DA-9F4F-48C7-9F92-57A0B52ABE1C}" srcOrd="0" destOrd="0" parTransId="{44E22B58-9951-48B4-B82B-A4AD23068ECC}" sibTransId="{26203039-B5CF-4962-8149-A0E9B6C057D2}"/>
    <dgm:cxn modelId="{CAA7622E-7730-304D-9173-864D9084E6ED}" type="presOf" srcId="{AC5E939D-2A2C-44D4-BCE6-B5E3DF8E8BE5}" destId="{D66FF429-DAE4-D14C-BB94-A894AEB75F53}" srcOrd="0" destOrd="0" presId="urn:microsoft.com/office/officeart/2008/layout/IncreasingCircleProcess"/>
    <dgm:cxn modelId="{54F3CB0F-8C5E-44B9-B5E4-CFD4D636D2A2}" srcId="{C8F52B4B-4F74-4F22-8DF2-638F4409266B}" destId="{5E818C24-9F2E-4FB8-ACE5-218B89B420E1}" srcOrd="0" destOrd="0" parTransId="{C6EE2B7B-96F4-4584-81E3-9F2717B2255E}" sibTransId="{5ABDC160-5FD4-4775-BCD4-6C5BB7D5AF49}"/>
    <dgm:cxn modelId="{68DB1865-9D07-4041-997A-58FF691DC4B5}" type="presParOf" srcId="{68847682-9FD2-420F-9A20-379864EE6B30}" destId="{06E5FEB9-4AED-2645-8133-D23AE7BDDB79}" srcOrd="0" destOrd="0" presId="urn:microsoft.com/office/officeart/2008/layout/IncreasingCircleProcess"/>
    <dgm:cxn modelId="{3B76CD1B-26DD-4845-A215-DB93D833712C}" type="presParOf" srcId="{06E5FEB9-4AED-2645-8133-D23AE7BDDB79}" destId="{E7C5BA65-3B9E-4546-9D1B-7B96E0C107C0}" srcOrd="0" destOrd="0" presId="urn:microsoft.com/office/officeart/2008/layout/IncreasingCircleProcess"/>
    <dgm:cxn modelId="{A2C39640-5A56-464D-9DDA-5398CE5A78B8}" type="presParOf" srcId="{06E5FEB9-4AED-2645-8133-D23AE7BDDB79}" destId="{BEDD64BB-3076-A144-B21A-25FC3D4CD5B3}" srcOrd="1" destOrd="0" presId="urn:microsoft.com/office/officeart/2008/layout/IncreasingCircleProcess"/>
    <dgm:cxn modelId="{1F36AE9B-14C2-CD49-AB39-DBB3FE724797}" type="presParOf" srcId="{06E5FEB9-4AED-2645-8133-D23AE7BDDB79}" destId="{8ACE0CAA-A487-CB4A-AF5C-C515651DC743}" srcOrd="2" destOrd="0" presId="urn:microsoft.com/office/officeart/2008/layout/IncreasingCircleProcess"/>
    <dgm:cxn modelId="{D56852B5-E6DF-554C-BB8B-FD4F264DE824}" type="presParOf" srcId="{06E5FEB9-4AED-2645-8133-D23AE7BDDB79}" destId="{B61600CE-CCFB-C448-A320-E3FB0567EDA0}" srcOrd="3" destOrd="0" presId="urn:microsoft.com/office/officeart/2008/layout/IncreasingCircleProcess"/>
    <dgm:cxn modelId="{2859F1E3-92AE-334F-B874-1F91132CA7F9}" type="presParOf" srcId="{68847682-9FD2-420F-9A20-379864EE6B30}" destId="{04C00C17-5F44-4448-B318-7F13B4B3152E}" srcOrd="1" destOrd="0" presId="urn:microsoft.com/office/officeart/2008/layout/IncreasingCircleProcess"/>
    <dgm:cxn modelId="{8B7D5E42-5F46-4269-AA00-8E0B92CE1835}" type="presParOf" srcId="{68847682-9FD2-420F-9A20-379864EE6B30}" destId="{499FA566-3481-4396-83D6-EF1B6BEFE213}" srcOrd="2" destOrd="0" presId="urn:microsoft.com/office/officeart/2008/layout/IncreasingCircleProcess"/>
    <dgm:cxn modelId="{BCADFE26-DEE8-4CA0-9149-9395E6FD9EF7}" type="presParOf" srcId="{499FA566-3481-4396-83D6-EF1B6BEFE213}" destId="{92B44441-639B-48C6-8CDB-56FC855DC271}" srcOrd="0" destOrd="0" presId="urn:microsoft.com/office/officeart/2008/layout/IncreasingCircleProcess"/>
    <dgm:cxn modelId="{B424BDC6-263A-40E9-A517-BAB8188C4F7C}" type="presParOf" srcId="{499FA566-3481-4396-83D6-EF1B6BEFE213}" destId="{3989565A-C6A6-4A7B-BD6E-633BC26077BD}" srcOrd="1" destOrd="0" presId="urn:microsoft.com/office/officeart/2008/layout/IncreasingCircleProcess"/>
    <dgm:cxn modelId="{2A6DC3C5-3357-4AEE-9204-40CD035E3AAE}" type="presParOf" srcId="{499FA566-3481-4396-83D6-EF1B6BEFE213}" destId="{A634750A-1EF0-41EB-8B47-085A11E01879}" srcOrd="2" destOrd="0" presId="urn:microsoft.com/office/officeart/2008/layout/IncreasingCircleProcess"/>
    <dgm:cxn modelId="{C3F35E48-6CF3-4621-81C8-ABDBF852B161}" type="presParOf" srcId="{499FA566-3481-4396-83D6-EF1B6BEFE213}" destId="{F8F19506-80BA-4C67-80D7-5B739F41F51D}" srcOrd="3" destOrd="0" presId="urn:microsoft.com/office/officeart/2008/layout/IncreasingCircleProcess"/>
    <dgm:cxn modelId="{B274AA1F-FB1E-490B-8FB3-EB301299EFEF}" type="presParOf" srcId="{68847682-9FD2-420F-9A20-379864EE6B30}" destId="{9DF8323A-4086-4F56-BF10-427DD5FACD33}" srcOrd="3" destOrd="0" presId="urn:microsoft.com/office/officeart/2008/layout/IncreasingCircleProcess"/>
    <dgm:cxn modelId="{4D3AF40B-0B88-1F4D-8ABE-CFDF27A68B29}" type="presParOf" srcId="{68847682-9FD2-420F-9A20-379864EE6B30}" destId="{8DC3D6BB-8E03-D942-A1E7-72A2AEFD1213}" srcOrd="4" destOrd="0" presId="urn:microsoft.com/office/officeart/2008/layout/IncreasingCircleProcess"/>
    <dgm:cxn modelId="{5F83CF87-79E1-9744-A233-72491293A778}" type="presParOf" srcId="{8DC3D6BB-8E03-D942-A1E7-72A2AEFD1213}" destId="{DF52F8F6-22AE-B849-9023-16F6F6A802F6}" srcOrd="0" destOrd="0" presId="urn:microsoft.com/office/officeart/2008/layout/IncreasingCircleProcess"/>
    <dgm:cxn modelId="{77A25157-026E-EE47-8EB0-E673260324F3}" type="presParOf" srcId="{8DC3D6BB-8E03-D942-A1E7-72A2AEFD1213}" destId="{5E805F54-16B8-5F45-8B6A-C606B86AE485}" srcOrd="1" destOrd="0" presId="urn:microsoft.com/office/officeart/2008/layout/IncreasingCircleProcess"/>
    <dgm:cxn modelId="{509FDB0A-ADF8-5840-9A97-6AC319785A6B}" type="presParOf" srcId="{8DC3D6BB-8E03-D942-A1E7-72A2AEFD1213}" destId="{8773F786-E51E-8441-90DE-69F3226AD214}" srcOrd="2" destOrd="0" presId="urn:microsoft.com/office/officeart/2008/layout/IncreasingCircleProcess"/>
    <dgm:cxn modelId="{ACA3D0E3-B08E-1948-81BB-2844F706D5C1}" type="presParOf" srcId="{8DC3D6BB-8E03-D942-A1E7-72A2AEFD1213}" destId="{D66FF429-DAE4-D14C-BB94-A894AEB75F53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/>
            <a:t>მოქმედი</a:t>
          </a:r>
          <a:r>
            <a:rPr lang="en-US" sz="1800" dirty="0"/>
            <a:t>: </a:t>
          </a:r>
          <a:r>
            <a:rPr lang="ka-GE" sz="1800" dirty="0"/>
            <a:t>100</a:t>
          </a:r>
          <a:r>
            <a:rPr lang="en-US" sz="1800" dirty="0"/>
            <a:t> </a:t>
          </a:r>
          <a:r>
            <a:rPr lang="ka-GE" sz="1800" dirty="0"/>
            <a:t>საწოლი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800" dirty="0"/>
            <a:t>შპს "აბასთუმნის ფილტვის ცენტრი„</a:t>
          </a:r>
          <a:endParaRPr lang="en-US" sz="18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 custScaleX="133207" custLinFactNeighborX="12376" custLinFactNeighborY="-17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 custScaleY="38096" custLinFactNeighborX="8007" custLinFactNeighborY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923353-083B-4ABB-B4E1-F10182FDE9EC}" type="presOf" srcId="{AEA26EC7-1FE5-4D40-AC1F-17F0A0E7AEDF}" destId="{68847682-9FD2-420F-9A20-379864EE6B30}" srcOrd="0" destOrd="0" presId="urn:microsoft.com/office/officeart/2008/layout/IncreasingCircleProcess"/>
    <dgm:cxn modelId="{449632D1-255D-4304-98BD-A5897019C893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C6C82FD3-6400-4DFC-AE5A-E35B107D90ED}" type="presOf" srcId="{27C6F4DA-9F4F-48C7-9F92-57A0B52ABE1C}" destId="{9D3B33A0-5DF8-4F37-8D13-FC2E4EA5F13B}" srcOrd="0" destOrd="0" presId="urn:microsoft.com/office/officeart/2008/layout/IncreasingCircleProcess"/>
    <dgm:cxn modelId="{3EA82660-8BB6-40A8-A765-05DDD6B4CF9B}" type="presParOf" srcId="{68847682-9FD2-420F-9A20-379864EE6B30}" destId="{35BD1760-1E56-4DF4-81DE-63E472D00E56}" srcOrd="0" destOrd="0" presId="urn:microsoft.com/office/officeart/2008/layout/IncreasingCircleProcess"/>
    <dgm:cxn modelId="{C7C702C5-1B9A-4A97-8B9F-A1AB8E2E2D27}" type="presParOf" srcId="{35BD1760-1E56-4DF4-81DE-63E472D00E56}" destId="{D415B3A8-C522-435A-AB3C-70B18B5CC724}" srcOrd="0" destOrd="0" presId="urn:microsoft.com/office/officeart/2008/layout/IncreasingCircleProcess"/>
    <dgm:cxn modelId="{9D49B0EA-38C4-4BE7-871E-0F65B93D22B4}" type="presParOf" srcId="{35BD1760-1E56-4DF4-81DE-63E472D00E56}" destId="{FC2E9FAF-3F2A-4BD9-9CA8-1FF8BB8DD074}" srcOrd="1" destOrd="0" presId="urn:microsoft.com/office/officeart/2008/layout/IncreasingCircleProcess"/>
    <dgm:cxn modelId="{EA9DAA3D-821B-4AB2-BB58-7FBE60F2C9CF}" type="presParOf" srcId="{35BD1760-1E56-4DF4-81DE-63E472D00E56}" destId="{9D3B33A0-5DF8-4F37-8D13-FC2E4EA5F13B}" srcOrd="2" destOrd="0" presId="urn:microsoft.com/office/officeart/2008/layout/IncreasingCircleProcess"/>
    <dgm:cxn modelId="{932F7542-C28B-40C0-8FF9-58C5066E3F49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/>
            <a:t>მოქმედი</a:t>
          </a:r>
          <a:r>
            <a:rPr lang="en-US" sz="1800" dirty="0"/>
            <a:t>:184 </a:t>
          </a:r>
          <a:r>
            <a:rPr lang="ka-GE" sz="1800" dirty="0"/>
            <a:t>საწოლი </a:t>
          </a:r>
          <a:endParaRPr lang="en-US" sz="1800" dirty="0"/>
        </a:p>
        <a:p>
          <a:r>
            <a:rPr lang="en-US" sz="1800" dirty="0"/>
            <a:t>26 </a:t>
          </a:r>
          <a:r>
            <a:rPr lang="ka-GE" sz="1800" dirty="0"/>
            <a:t>აპარატი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/>
            <a:t>შპს "ჯეო ჰოსპიტალს„ - მარნეული</a:t>
          </a:r>
          <a:endParaRPr lang="en-US" sz="16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4B72BF0A-8657-44A6-9F3F-5D722EE47F13}">
      <dgm:prSet custT="1"/>
      <dgm:spPr/>
      <dgm:t>
        <a:bodyPr/>
        <a:lstStyle/>
        <a:p>
          <a:r>
            <a:rPr lang="ka-GE" sz="1600" dirty="0"/>
            <a:t>სს "რუსთავის ცენტრალური საავადმყოფო„</a:t>
          </a:r>
        </a:p>
      </dgm:t>
    </dgm:pt>
    <dgm:pt modelId="{8C8CE7E2-560E-4ACF-913B-171283023CF1}" type="parTrans" cxnId="{F3D753A4-914E-450E-A839-392F1C9A393C}">
      <dgm:prSet/>
      <dgm:spPr/>
      <dgm:t>
        <a:bodyPr/>
        <a:lstStyle/>
        <a:p>
          <a:endParaRPr lang="en-US"/>
        </a:p>
      </dgm:t>
    </dgm:pt>
    <dgm:pt modelId="{16B8A527-5047-4A7E-A1AB-0746D146E4F6}" type="sibTrans" cxnId="{F3D753A4-914E-450E-A839-392F1C9A393C}">
      <dgm:prSet/>
      <dgm:spPr/>
      <dgm:t>
        <a:bodyPr/>
        <a:lstStyle/>
        <a:p>
          <a:endParaRPr lang="en-US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 custScaleX="1343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0805DBAE-957E-44D6-9271-9FAF544C9020}" type="presOf" srcId="{AEA26EC7-1FE5-4D40-AC1F-17F0A0E7AEDF}" destId="{68847682-9FD2-420F-9A20-379864EE6B30}" srcOrd="0" destOrd="0" presId="urn:microsoft.com/office/officeart/2008/layout/IncreasingCircleProcess"/>
    <dgm:cxn modelId="{F3D753A4-914E-450E-A839-392F1C9A393C}" srcId="{9B38DE1A-A2BE-4538-8B2B-9142BC542BC8}" destId="{4B72BF0A-8657-44A6-9F3F-5D722EE47F13}" srcOrd="1" destOrd="0" parTransId="{8C8CE7E2-560E-4ACF-913B-171283023CF1}" sibTransId="{16B8A527-5047-4A7E-A1AB-0746D146E4F6}"/>
    <dgm:cxn modelId="{A6222EF7-DE3D-41A5-87A4-F5FB392AC626}" type="presOf" srcId="{27C6F4DA-9F4F-48C7-9F92-57A0B52ABE1C}" destId="{9D3B33A0-5DF8-4F37-8D13-FC2E4EA5F13B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75AB8E3A-2975-497D-AA10-24ADC63B874B}" type="presOf" srcId="{9B38DE1A-A2BE-4538-8B2B-9142BC542BC8}" destId="{BE87D9B4-B406-409E-9E22-3AE6B42416EB}" srcOrd="0" destOrd="0" presId="urn:microsoft.com/office/officeart/2008/layout/IncreasingCircleProcess"/>
    <dgm:cxn modelId="{61D8437D-A9B5-4FBD-8DFE-44723063D981}" type="presOf" srcId="{4B72BF0A-8657-44A6-9F3F-5D722EE47F13}" destId="{9D3B33A0-5DF8-4F37-8D13-FC2E4EA5F13B}" srcOrd="0" destOrd="1" presId="urn:microsoft.com/office/officeart/2008/layout/IncreasingCircleProcess"/>
    <dgm:cxn modelId="{C16E7BB8-67B7-4383-9675-822065F1ECE0}" type="presParOf" srcId="{68847682-9FD2-420F-9A20-379864EE6B30}" destId="{35BD1760-1E56-4DF4-81DE-63E472D00E56}" srcOrd="0" destOrd="0" presId="urn:microsoft.com/office/officeart/2008/layout/IncreasingCircleProcess"/>
    <dgm:cxn modelId="{E901F686-0E12-4F38-838E-8D97174E31CC}" type="presParOf" srcId="{35BD1760-1E56-4DF4-81DE-63E472D00E56}" destId="{D415B3A8-C522-435A-AB3C-70B18B5CC724}" srcOrd="0" destOrd="0" presId="urn:microsoft.com/office/officeart/2008/layout/IncreasingCircleProcess"/>
    <dgm:cxn modelId="{D6331EA4-B0ED-4A73-A3B3-59FE3673887F}" type="presParOf" srcId="{35BD1760-1E56-4DF4-81DE-63E472D00E56}" destId="{FC2E9FAF-3F2A-4BD9-9CA8-1FF8BB8DD074}" srcOrd="1" destOrd="0" presId="urn:microsoft.com/office/officeart/2008/layout/IncreasingCircleProcess"/>
    <dgm:cxn modelId="{6841B9F8-33C9-453C-AD2B-541F2964D63E}" type="presParOf" srcId="{35BD1760-1E56-4DF4-81DE-63E472D00E56}" destId="{9D3B33A0-5DF8-4F37-8D13-FC2E4EA5F13B}" srcOrd="2" destOrd="0" presId="urn:microsoft.com/office/officeart/2008/layout/IncreasingCircleProcess"/>
    <dgm:cxn modelId="{6111610A-E7B4-4B75-8222-037C3AEB6001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/>
            <a:t>მოქმედი</a:t>
          </a:r>
          <a:r>
            <a:rPr lang="en-US" sz="1800" dirty="0"/>
            <a:t>: 174 </a:t>
          </a:r>
          <a:r>
            <a:rPr lang="ka-GE" sz="1800" dirty="0"/>
            <a:t>საწოლი </a:t>
          </a:r>
          <a:endParaRPr lang="en-US" sz="1800" dirty="0"/>
        </a:p>
        <a:p>
          <a:r>
            <a:rPr lang="en-US" sz="1800" dirty="0"/>
            <a:t>12 </a:t>
          </a:r>
          <a:r>
            <a:rPr lang="ka-GE" sz="1800" dirty="0"/>
            <a:t>აპარატი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400" dirty="0"/>
            <a:t>სსიპ "გიორგი აბრამიშვილის სახელობის საქართველოს თავდაცვის სამინისტროს სამხედრო ჰოსპიტალი„</a:t>
          </a:r>
          <a:endParaRPr lang="en-US" sz="14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8DE29B-61A6-4A4D-822D-AAA6DDEE0400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FB00F938-6354-485B-94F8-0D9373B77088}" type="presOf" srcId="{AEA26EC7-1FE5-4D40-AC1F-17F0A0E7AEDF}" destId="{68847682-9FD2-420F-9A20-379864EE6B30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A4810D6F-3A9E-4490-9D65-0FE0384D85D3}" type="presOf" srcId="{27C6F4DA-9F4F-48C7-9F92-57A0B52ABE1C}" destId="{9D3B33A0-5DF8-4F37-8D13-FC2E4EA5F13B}" srcOrd="0" destOrd="0" presId="urn:microsoft.com/office/officeart/2008/layout/IncreasingCircleProcess"/>
    <dgm:cxn modelId="{B7EAE2FC-8F31-47A6-8559-60C7170CCBFD}" type="presParOf" srcId="{68847682-9FD2-420F-9A20-379864EE6B30}" destId="{35BD1760-1E56-4DF4-81DE-63E472D00E56}" srcOrd="0" destOrd="0" presId="urn:microsoft.com/office/officeart/2008/layout/IncreasingCircleProcess"/>
    <dgm:cxn modelId="{2FC6E612-81D8-4C23-917C-265EAFBD4D2E}" type="presParOf" srcId="{35BD1760-1E56-4DF4-81DE-63E472D00E56}" destId="{D415B3A8-C522-435A-AB3C-70B18B5CC724}" srcOrd="0" destOrd="0" presId="urn:microsoft.com/office/officeart/2008/layout/IncreasingCircleProcess"/>
    <dgm:cxn modelId="{ABA9C2AF-7A98-49B6-8423-3715D5A4E3B4}" type="presParOf" srcId="{35BD1760-1E56-4DF4-81DE-63E472D00E56}" destId="{FC2E9FAF-3F2A-4BD9-9CA8-1FF8BB8DD074}" srcOrd="1" destOrd="0" presId="urn:microsoft.com/office/officeart/2008/layout/IncreasingCircleProcess"/>
    <dgm:cxn modelId="{E91E2639-C4C6-460D-995B-0717F2904E02}" type="presParOf" srcId="{35BD1760-1E56-4DF4-81DE-63E472D00E56}" destId="{9D3B33A0-5DF8-4F37-8D13-FC2E4EA5F13B}" srcOrd="2" destOrd="0" presId="urn:microsoft.com/office/officeart/2008/layout/IncreasingCircleProcess"/>
    <dgm:cxn modelId="{6330BC64-1B68-40F2-8C04-1F3FDC892950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en-US" sz="1800" dirty="0"/>
            <a:t>COVID&gt;300</a:t>
          </a:r>
          <a:endParaRPr lang="ka-GE" sz="1800" dirty="0"/>
        </a:p>
        <a:p>
          <a:r>
            <a:rPr lang="en-US" sz="1800" dirty="0"/>
            <a:t>80 </a:t>
          </a:r>
          <a:r>
            <a:rPr lang="ka-GE" sz="1800" dirty="0"/>
            <a:t>საწოლი </a:t>
          </a:r>
        </a:p>
        <a:p>
          <a:r>
            <a:rPr lang="en-US" sz="1800" dirty="0"/>
            <a:t>18 </a:t>
          </a:r>
          <a:r>
            <a:rPr lang="ka-GE" sz="1800" dirty="0"/>
            <a:t>აპარატი</a:t>
          </a:r>
          <a:r>
            <a:rPr lang="en-US" sz="1800" dirty="0"/>
            <a:t>: </a:t>
          </a:r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800" dirty="0"/>
            <a:t>შპს "მცხეთის სამედიცინო ცენტრი</a:t>
          </a:r>
          <a:endParaRPr lang="en-US" sz="18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 custScaleX="1449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0D579683-029A-403F-9A37-C64E71B1EE15}" type="presOf" srcId="{27C6F4DA-9F4F-48C7-9F92-57A0B52ABE1C}" destId="{9D3B33A0-5DF8-4F37-8D13-FC2E4EA5F13B}" srcOrd="0" destOrd="0" presId="urn:microsoft.com/office/officeart/2008/layout/IncreasingCircleProcess"/>
    <dgm:cxn modelId="{0C53BC87-33BB-4691-A53A-96398AD8B34A}" type="presOf" srcId="{AEA26EC7-1FE5-4D40-AC1F-17F0A0E7AEDF}" destId="{68847682-9FD2-420F-9A20-379864EE6B30}" srcOrd="0" destOrd="0" presId="urn:microsoft.com/office/officeart/2008/layout/IncreasingCircleProcess"/>
    <dgm:cxn modelId="{0FB1DEF9-EBB3-4D28-86F9-74F013B6CDC6}" type="presOf" srcId="{9B38DE1A-A2BE-4538-8B2B-9142BC542BC8}" destId="{BE87D9B4-B406-409E-9E22-3AE6B42416EB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729E4039-2FFA-481A-B038-67FA745BDD62}" type="presParOf" srcId="{68847682-9FD2-420F-9A20-379864EE6B30}" destId="{35BD1760-1E56-4DF4-81DE-63E472D00E56}" srcOrd="0" destOrd="0" presId="urn:microsoft.com/office/officeart/2008/layout/IncreasingCircleProcess"/>
    <dgm:cxn modelId="{5682C318-201A-418A-AE1D-1AB9466118E5}" type="presParOf" srcId="{35BD1760-1E56-4DF4-81DE-63E472D00E56}" destId="{D415B3A8-C522-435A-AB3C-70B18B5CC724}" srcOrd="0" destOrd="0" presId="urn:microsoft.com/office/officeart/2008/layout/IncreasingCircleProcess"/>
    <dgm:cxn modelId="{FE9567EF-A75A-4E6C-A89B-EA3A65BEA883}" type="presParOf" srcId="{35BD1760-1E56-4DF4-81DE-63E472D00E56}" destId="{FC2E9FAF-3F2A-4BD9-9CA8-1FF8BB8DD074}" srcOrd="1" destOrd="0" presId="urn:microsoft.com/office/officeart/2008/layout/IncreasingCircleProcess"/>
    <dgm:cxn modelId="{422B0924-F939-414D-9319-23E901CD9BA3}" type="presParOf" srcId="{35BD1760-1E56-4DF4-81DE-63E472D00E56}" destId="{9D3B33A0-5DF8-4F37-8D13-FC2E4EA5F13B}" srcOrd="2" destOrd="0" presId="urn:microsoft.com/office/officeart/2008/layout/IncreasingCircleProcess"/>
    <dgm:cxn modelId="{77929758-D20F-4379-A1E6-350AD4AE7458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069" y="174752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62146" y="235828"/>
          <a:ext cx="488612" cy="488612"/>
        </a:xfrm>
        <a:prstGeom prst="chord">
          <a:avLst>
            <a:gd name="adj1" fmla="val 1168272"/>
            <a:gd name="adj2" fmla="val 9631728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739077" y="785517"/>
          <a:ext cx="1806848" cy="2570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"საჩხერის რაიონული საავადმყოფო-პოლიკლინიკური გაერთიანება</a:t>
          </a:r>
          <a:r>
            <a:rPr lang="ka-GE" sz="1200" kern="1200" dirty="0" smtClean="0"/>
            <a:t>„ 50 საწოლი</a:t>
          </a:r>
          <a:endParaRPr lang="en-US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შპს "კლინიკა-ლჯ</a:t>
          </a:r>
          <a:r>
            <a:rPr lang="en-US" sz="1200" kern="1200" dirty="0"/>
            <a:t>”</a:t>
          </a:r>
        </a:p>
      </dsp:txBody>
      <dsp:txXfrm>
        <a:off x="739077" y="785517"/>
        <a:ext cx="1806848" cy="2570305"/>
      </dsp:txXfrm>
    </dsp:sp>
    <dsp:sp modelId="{BE87D9B4-B406-409E-9E22-3AE6B42416EB}">
      <dsp:nvSpPr>
        <dsp:cNvPr id="0" name=""/>
        <dsp:cNvSpPr/>
      </dsp:nvSpPr>
      <dsp:spPr>
        <a:xfrm>
          <a:off x="739077" y="174752"/>
          <a:ext cx="1806848" cy="61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მოქმედი</a:t>
          </a:r>
          <a:r>
            <a:rPr lang="en-US" sz="1400" b="1" kern="1200" dirty="0"/>
            <a:t>: 234 </a:t>
          </a:r>
          <a:r>
            <a:rPr lang="ka-GE" sz="1400" b="1" kern="1200" dirty="0"/>
            <a:t>საწოლი </a:t>
          </a:r>
          <a:r>
            <a:rPr lang="en-US" sz="1400" b="1" kern="1200" dirty="0"/>
            <a:t>32 </a:t>
          </a:r>
          <a:r>
            <a:rPr lang="ka-GE" sz="1400" b="1" kern="1200" dirty="0"/>
            <a:t>აპარატი</a:t>
          </a:r>
          <a:endParaRPr lang="en-US" sz="1400" b="1" kern="1200" dirty="0"/>
        </a:p>
      </dsp:txBody>
      <dsp:txXfrm>
        <a:off x="739077" y="174752"/>
        <a:ext cx="1806848" cy="610765"/>
      </dsp:txXfrm>
    </dsp:sp>
    <dsp:sp modelId="{92B44441-639B-48C6-8CDB-56FC855DC271}">
      <dsp:nvSpPr>
        <dsp:cNvPr id="0" name=""/>
        <dsp:cNvSpPr/>
      </dsp:nvSpPr>
      <dsp:spPr>
        <a:xfrm>
          <a:off x="2673168" y="151690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>
          <a:off x="2734245" y="212766"/>
          <a:ext cx="488612" cy="488612"/>
        </a:xfrm>
        <a:prstGeom prst="chord">
          <a:avLst>
            <a:gd name="adj1" fmla="val 20431728"/>
            <a:gd name="adj2" fmla="val 11968272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2945290" y="716331"/>
          <a:ext cx="2738621" cy="2662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"ევექსის ჰოსპიტლები" - ქუთაისის რეფერალური </a:t>
          </a:r>
          <a:r>
            <a:rPr lang="ka-GE" sz="1200" kern="1200" dirty="0" smtClean="0"/>
            <a:t>ჰოსპიტალი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200" kern="1200" dirty="0" smtClean="0"/>
            <a:t>შპს "ქუთაისის საეკლესიო საავადმყოფო-წმინდა დავით აღმაშენებლის სახელობის ქსენონი„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200" kern="1200" dirty="0" smtClean="0"/>
            <a:t>შპს "ჰოსპიტალ სერვისი„</a:t>
          </a:r>
          <a:endParaRPr lang="en-US" sz="1200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2945290" y="716331"/>
        <a:ext cx="2738621" cy="2662553"/>
      </dsp:txXfrm>
    </dsp:sp>
    <dsp:sp modelId="{F8F19506-80BA-4C67-80D7-5B739F41F51D}">
      <dsp:nvSpPr>
        <dsp:cNvPr id="0" name=""/>
        <dsp:cNvSpPr/>
      </dsp:nvSpPr>
      <dsp:spPr>
        <a:xfrm>
          <a:off x="3411177" y="151690"/>
          <a:ext cx="1806848" cy="61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COVID&gt;300</a:t>
          </a:r>
          <a:endParaRPr lang="ka-GE" sz="1400" b="1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/>
            <a:t>150 </a:t>
          </a:r>
          <a:r>
            <a:rPr lang="en-US" sz="1200" b="1" kern="1200" dirty="0" smtClean="0"/>
            <a:t> </a:t>
          </a:r>
          <a:r>
            <a:rPr lang="ka-GE" sz="1200" b="1" kern="1200" dirty="0"/>
            <a:t>საწოლი </a:t>
          </a:r>
          <a:r>
            <a:rPr lang="ka-GE" sz="1200" b="1" kern="1200" dirty="0" smtClean="0"/>
            <a:t>, </a:t>
          </a:r>
          <a:r>
            <a:rPr lang="en-US" sz="1200" b="1" kern="1200" dirty="0" smtClean="0"/>
            <a:t>6 </a:t>
          </a:r>
          <a:r>
            <a:rPr lang="ka-GE" sz="1200" b="1" kern="1200" dirty="0"/>
            <a:t>აპარატი</a:t>
          </a:r>
          <a:endParaRPr lang="en-US" sz="1200" b="1" kern="1200" dirty="0"/>
        </a:p>
      </dsp:txBody>
      <dsp:txXfrm>
        <a:off x="3411177" y="151690"/>
        <a:ext cx="1806848" cy="610765"/>
      </dsp:txXfrm>
    </dsp:sp>
    <dsp:sp modelId="{51FA16CF-BC3A-48F6-87AE-FDFCFDCB6F02}">
      <dsp:nvSpPr>
        <dsp:cNvPr id="0" name=""/>
        <dsp:cNvSpPr/>
      </dsp:nvSpPr>
      <dsp:spPr>
        <a:xfrm>
          <a:off x="5811154" y="349504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077601-94A6-44F6-B0A9-126C67379069}">
      <dsp:nvSpPr>
        <dsp:cNvPr id="0" name=""/>
        <dsp:cNvSpPr/>
      </dsp:nvSpPr>
      <dsp:spPr>
        <a:xfrm>
          <a:off x="5872231" y="410581"/>
          <a:ext cx="488612" cy="488612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D7B690-5B0B-4968-A58D-75497BE3170A}">
      <dsp:nvSpPr>
        <dsp:cNvPr id="0" name=""/>
        <dsp:cNvSpPr/>
      </dsp:nvSpPr>
      <dsp:spPr>
        <a:xfrm>
          <a:off x="6549163" y="960270"/>
          <a:ext cx="1806848" cy="2570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6549163" y="960270"/>
        <a:ext cx="1806848" cy="2570305"/>
      </dsp:txXfrm>
    </dsp:sp>
    <dsp:sp modelId="{66E4D933-81F6-48A4-A7C5-F34382410A92}">
      <dsp:nvSpPr>
        <dsp:cNvPr id="0" name=""/>
        <dsp:cNvSpPr/>
      </dsp:nvSpPr>
      <dsp:spPr>
        <a:xfrm>
          <a:off x="6549163" y="0"/>
          <a:ext cx="1806848" cy="1309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COVID&gt;</a:t>
          </a:r>
          <a:r>
            <a:rPr lang="ka-GE" sz="1400" b="1" kern="1200" dirty="0" smtClean="0"/>
            <a:t>1400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სს "საჩხერის რაიონული საავადმყოფო-პოლიკლინიკური გაერთიანება„ 100 საწოლი 15 აპარატი</a:t>
          </a:r>
          <a:endParaRPr lang="ka-GE" sz="1200" kern="1200" dirty="0"/>
        </a:p>
      </dsp:txBody>
      <dsp:txXfrm>
        <a:off x="6549163" y="0"/>
        <a:ext cx="1806848" cy="13097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3663" y="0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94189" y="90525"/>
          <a:ext cx="724204" cy="724204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709237" y="905256"/>
          <a:ext cx="3454603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შპს "სალიხ აბაშიძის ინფექციური პათოლოგიის, შიდსის და ტუბერკულოზის რეგიონული ცენტრი„</a:t>
          </a:r>
          <a:endParaRPr lang="en-US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შპს "მედალფა„ - ბათუმის კლინიკა</a:t>
          </a:r>
          <a:endParaRPr lang="en-US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 </a:t>
          </a:r>
        </a:p>
      </dsp:txBody>
      <dsp:txXfrm>
        <a:off x="709237" y="905256"/>
        <a:ext cx="3454603" cy="3809619"/>
      </dsp:txXfrm>
    </dsp:sp>
    <dsp:sp modelId="{BE87D9B4-B406-409E-9E22-3AE6B42416EB}">
      <dsp:nvSpPr>
        <dsp:cNvPr id="0" name=""/>
        <dsp:cNvSpPr/>
      </dsp:nvSpPr>
      <dsp:spPr>
        <a:xfrm>
          <a:off x="1097514" y="136616"/>
          <a:ext cx="2678049" cy="632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/>
            <a:t>მოქმედი</a:t>
          </a:r>
          <a:r>
            <a:rPr lang="en-US" sz="1800" b="1" kern="1200" dirty="0"/>
            <a:t>:  145 </a:t>
          </a:r>
          <a:r>
            <a:rPr lang="ka-GE" sz="1800" b="1" kern="1200" dirty="0"/>
            <a:t>საწოლი </a:t>
          </a:r>
          <a:endParaRPr lang="en-US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14 </a:t>
          </a:r>
          <a:r>
            <a:rPr lang="ka-GE" sz="1800" b="1" kern="1200" dirty="0"/>
            <a:t>აპარატი</a:t>
          </a:r>
          <a:endParaRPr lang="en-US" sz="1800" b="1" kern="1200" dirty="0"/>
        </a:p>
      </dsp:txBody>
      <dsp:txXfrm>
        <a:off x="1097514" y="136616"/>
        <a:ext cx="2678049" cy="632022"/>
      </dsp:txXfrm>
    </dsp:sp>
    <dsp:sp modelId="{92B44441-639B-48C6-8CDB-56FC855DC271}">
      <dsp:nvSpPr>
        <dsp:cNvPr id="0" name=""/>
        <dsp:cNvSpPr/>
      </dsp:nvSpPr>
      <dsp:spPr>
        <a:xfrm>
          <a:off x="4352435" y="0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 rot="17587841">
          <a:off x="4442961" y="90525"/>
          <a:ext cx="724204" cy="724204"/>
        </a:xfrm>
        <a:prstGeom prst="chord">
          <a:avLst/>
        </a:prstGeom>
        <a:solidFill>
          <a:srgbClr val="00B050"/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5446287" y="905256"/>
          <a:ext cx="2678049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სს "ევექსის ჰოსპიტლები"  - ქობულეთის ჰოსპიტალი</a:t>
          </a:r>
        </a:p>
      </dsp:txBody>
      <dsp:txXfrm>
        <a:off x="5446287" y="905256"/>
        <a:ext cx="2678049" cy="3809619"/>
      </dsp:txXfrm>
    </dsp:sp>
    <dsp:sp modelId="{F8F19506-80BA-4C67-80D7-5B739F41F51D}">
      <dsp:nvSpPr>
        <dsp:cNvPr id="0" name=""/>
        <dsp:cNvSpPr/>
      </dsp:nvSpPr>
      <dsp:spPr>
        <a:xfrm>
          <a:off x="5446287" y="0"/>
          <a:ext cx="2678049" cy="905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COVID&gt;300</a:t>
          </a:r>
          <a:endParaRPr lang="ka-GE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74</a:t>
          </a:r>
          <a:r>
            <a:rPr lang="ka-GE" sz="1800" b="1" kern="1200" dirty="0"/>
            <a:t> საწოლი </a:t>
          </a:r>
          <a:r>
            <a:rPr lang="en-US" sz="1800" b="1" kern="1200" dirty="0"/>
            <a:t>5 </a:t>
          </a:r>
          <a:r>
            <a:rPr lang="ka-GE" sz="1800" b="1" kern="1200" dirty="0"/>
            <a:t>აპარატი</a:t>
          </a:r>
          <a:endParaRPr lang="en-US" sz="1800" b="1" kern="1200" dirty="0"/>
        </a:p>
      </dsp:txBody>
      <dsp:txXfrm>
        <a:off x="5446287" y="0"/>
        <a:ext cx="2678049" cy="9052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5BA65-3B9E-4546-9D1B-7B96E0C107C0}">
      <dsp:nvSpPr>
        <dsp:cNvPr id="0" name=""/>
        <dsp:cNvSpPr/>
      </dsp:nvSpPr>
      <dsp:spPr>
        <a:xfrm>
          <a:off x="2867" y="0"/>
          <a:ext cx="589280" cy="589280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DD64BB-3076-A144-B21A-25FC3D4CD5B3}">
      <dsp:nvSpPr>
        <dsp:cNvPr id="0" name=""/>
        <dsp:cNvSpPr/>
      </dsp:nvSpPr>
      <dsp:spPr>
        <a:xfrm>
          <a:off x="61795" y="58928"/>
          <a:ext cx="471424" cy="471424"/>
        </a:xfrm>
        <a:prstGeom prst="chord">
          <a:avLst>
            <a:gd name="adj1" fmla="val 1168272"/>
            <a:gd name="adj2" fmla="val 9631728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600CE-CCFB-C448-A320-E3FB0567EDA0}">
      <dsp:nvSpPr>
        <dsp:cNvPr id="0" name=""/>
        <dsp:cNvSpPr/>
      </dsp:nvSpPr>
      <dsp:spPr>
        <a:xfrm>
          <a:off x="608556" y="297244"/>
          <a:ext cx="1743286" cy="58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400" kern="1200" dirty="0" smtClean="0">
              <a:latin typeface="Sylfaen" panose="010A0502050306030303" pitchFamily="18" charset="0"/>
            </a:rPr>
            <a:t> </a:t>
          </a:r>
          <a:r>
            <a:rPr lang="ka-GE" sz="1400" kern="1200" dirty="0" smtClean="0">
              <a:latin typeface="Sylfaen" panose="010A0502050306030303" pitchFamily="18" charset="0"/>
            </a:rPr>
            <a:t>საწოლი</a:t>
          </a:r>
          <a:endParaRPr lang="en-US" sz="1400" strike="sngStrike" kern="1200" dirty="0">
            <a:latin typeface="Sylfaen" panose="010A0502050306030303" pitchFamily="18" charset="0"/>
          </a:endParaRPr>
        </a:p>
      </dsp:txBody>
      <dsp:txXfrm>
        <a:off x="608556" y="297244"/>
        <a:ext cx="1743286" cy="589280"/>
      </dsp:txXfrm>
    </dsp:sp>
    <dsp:sp modelId="{92B44441-639B-48C6-8CDB-56FC855DC271}">
      <dsp:nvSpPr>
        <dsp:cNvPr id="0" name=""/>
        <dsp:cNvSpPr/>
      </dsp:nvSpPr>
      <dsp:spPr>
        <a:xfrm>
          <a:off x="2295373" y="27018"/>
          <a:ext cx="589280" cy="589280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>
          <a:off x="2313500" y="102242"/>
          <a:ext cx="471424" cy="471424"/>
        </a:xfrm>
        <a:prstGeom prst="chord">
          <a:avLst>
            <a:gd name="adj1" fmla="val 20431728"/>
            <a:gd name="adj2" fmla="val 11968272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2778431" y="624519"/>
          <a:ext cx="2764748" cy="2479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სს „ევექსის ჰოსპიტლები“ - ფოთის ჰოსპიტალი</a:t>
          </a:r>
          <a:endParaRPr lang="en-US" sz="1400" kern="1200" dirty="0"/>
        </a:p>
      </dsp:txBody>
      <dsp:txXfrm>
        <a:off x="2778431" y="624519"/>
        <a:ext cx="2764748" cy="2479886"/>
      </dsp:txXfrm>
    </dsp:sp>
    <dsp:sp modelId="{F8F19506-80BA-4C67-80D7-5B739F41F51D}">
      <dsp:nvSpPr>
        <dsp:cNvPr id="0" name=""/>
        <dsp:cNvSpPr/>
      </dsp:nvSpPr>
      <dsp:spPr>
        <a:xfrm>
          <a:off x="3293014" y="0"/>
          <a:ext cx="1743286" cy="58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COVID&gt;300</a:t>
          </a:r>
          <a:endParaRPr lang="ka-GE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74</a:t>
          </a:r>
          <a:r>
            <a:rPr lang="en-US" sz="1400" kern="1200" dirty="0"/>
            <a:t> </a:t>
          </a:r>
          <a:r>
            <a:rPr lang="ka-GE" sz="1400" kern="1200" dirty="0"/>
            <a:t>საწოლი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4</a:t>
          </a:r>
          <a:r>
            <a:rPr lang="en-US" sz="1400" kern="1200" dirty="0"/>
            <a:t> </a:t>
          </a:r>
          <a:r>
            <a:rPr lang="ka-GE" sz="1400" kern="1200" dirty="0"/>
            <a:t>აპარატი</a:t>
          </a:r>
          <a:endParaRPr lang="en-US" sz="1400" kern="1200" dirty="0"/>
        </a:p>
      </dsp:txBody>
      <dsp:txXfrm>
        <a:off x="3293014" y="0"/>
        <a:ext cx="1743286" cy="589280"/>
      </dsp:txXfrm>
    </dsp:sp>
    <dsp:sp modelId="{DF52F8F6-22AE-B849-9023-16F6F6A802F6}">
      <dsp:nvSpPr>
        <dsp:cNvPr id="0" name=""/>
        <dsp:cNvSpPr/>
      </dsp:nvSpPr>
      <dsp:spPr>
        <a:xfrm>
          <a:off x="5669798" y="0"/>
          <a:ext cx="589280" cy="589280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05F54-16B8-5F45-8B6A-C606B86AE485}">
      <dsp:nvSpPr>
        <dsp:cNvPr id="0" name=""/>
        <dsp:cNvSpPr/>
      </dsp:nvSpPr>
      <dsp:spPr>
        <a:xfrm>
          <a:off x="5728726" y="58928"/>
          <a:ext cx="471424" cy="471424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6FF429-DAE4-D14C-BB94-A894AEB75F53}">
      <dsp:nvSpPr>
        <dsp:cNvPr id="0" name=""/>
        <dsp:cNvSpPr/>
      </dsp:nvSpPr>
      <dsp:spPr>
        <a:xfrm>
          <a:off x="6381845" y="0"/>
          <a:ext cx="1743286" cy="58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strike="noStrike" kern="1200" dirty="0" smtClean="0"/>
            <a:t>რუხის ჰოსპიტლის მობილიზება </a:t>
          </a:r>
          <a:endParaRPr lang="en-US" sz="1400" strike="noStrike" kern="1200" dirty="0"/>
        </a:p>
      </dsp:txBody>
      <dsp:txXfrm>
        <a:off x="6381845" y="0"/>
        <a:ext cx="1743286" cy="5892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641021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1745060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2768038" y="965865"/>
          <a:ext cx="4099848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/>
            <a:t>შპს "აბასთუმნის ფილტვის ცენტრი„</a:t>
          </a:r>
          <a:endParaRPr lang="en-US" sz="1800" strike="sngStrike" kern="1200" dirty="0"/>
        </a:p>
      </dsp:txBody>
      <dsp:txXfrm>
        <a:off x="2768038" y="965865"/>
        <a:ext cx="4099848" cy="4378282"/>
      </dsp:txXfrm>
    </dsp:sp>
    <dsp:sp modelId="{BE87D9B4-B406-409E-9E22-3AE6B42416EB}">
      <dsp:nvSpPr>
        <dsp:cNvPr id="0" name=""/>
        <dsp:cNvSpPr/>
      </dsp:nvSpPr>
      <dsp:spPr>
        <a:xfrm>
          <a:off x="3144592" y="322019"/>
          <a:ext cx="3077802" cy="396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/>
            <a:t>მოქმედი</a:t>
          </a:r>
          <a:r>
            <a:rPr lang="en-US" sz="1800" kern="1200" dirty="0"/>
            <a:t>: </a:t>
          </a:r>
          <a:r>
            <a:rPr lang="ka-GE" sz="1800" kern="1200" dirty="0"/>
            <a:t>100</a:t>
          </a:r>
          <a:r>
            <a:rPr lang="en-US" sz="1800" kern="1200" dirty="0"/>
            <a:t> </a:t>
          </a:r>
          <a:r>
            <a:rPr lang="ka-GE" sz="1800" kern="1200" dirty="0"/>
            <a:t>საწოლი</a:t>
          </a:r>
          <a:endParaRPr lang="en-US" sz="1800" kern="1200" dirty="0"/>
        </a:p>
      </dsp:txBody>
      <dsp:txXfrm>
        <a:off x="3144592" y="322019"/>
        <a:ext cx="3077802" cy="3963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632142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1736180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2360491" y="1040384"/>
          <a:ext cx="4135366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შპს "ჯეო ჰოსპიტალს„ - მარნეული</a:t>
          </a:r>
          <a:endParaRPr lang="en-US" sz="1600" strike="sngStrike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სს "რუსთავის ცენტრალური საავადმყოფო„</a:t>
          </a:r>
        </a:p>
      </dsp:txBody>
      <dsp:txXfrm>
        <a:off x="2360491" y="1040384"/>
        <a:ext cx="4135366" cy="4378282"/>
      </dsp:txXfrm>
    </dsp:sp>
    <dsp:sp modelId="{BE87D9B4-B406-409E-9E22-3AE6B42416EB}">
      <dsp:nvSpPr>
        <dsp:cNvPr id="0" name=""/>
        <dsp:cNvSpPr/>
      </dsp:nvSpPr>
      <dsp:spPr>
        <a:xfrm>
          <a:off x="2889272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/>
            <a:t>მოქმედი</a:t>
          </a:r>
          <a:r>
            <a:rPr lang="en-US" sz="1800" kern="1200" dirty="0"/>
            <a:t>:184 </a:t>
          </a:r>
          <a:r>
            <a:rPr lang="ka-GE" sz="1800" kern="1200" dirty="0"/>
            <a:t>საწოლი </a:t>
          </a:r>
          <a:endParaRPr lang="en-U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26 </a:t>
          </a:r>
          <a:r>
            <a:rPr lang="ka-GE" sz="1800" kern="1200" dirty="0"/>
            <a:t>აპარატი</a:t>
          </a:r>
          <a:endParaRPr lang="en-US" sz="1800" kern="1200" dirty="0"/>
        </a:p>
      </dsp:txBody>
      <dsp:txXfrm>
        <a:off x="2889272" y="0"/>
        <a:ext cx="3077802" cy="10403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896533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2000571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3153663" y="1040384"/>
          <a:ext cx="3077802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სსიპ "გიორგი აბრამიშვილის სახელობის საქართველოს თავდაცვის სამინისტროს სამხედრო ჰოსპიტალი„</a:t>
          </a:r>
          <a:endParaRPr lang="en-US" sz="1400" strike="sngStrike" kern="1200" dirty="0"/>
        </a:p>
      </dsp:txBody>
      <dsp:txXfrm>
        <a:off x="3153663" y="1040384"/>
        <a:ext cx="3077802" cy="4378282"/>
      </dsp:txXfrm>
    </dsp:sp>
    <dsp:sp modelId="{BE87D9B4-B406-409E-9E22-3AE6B42416EB}">
      <dsp:nvSpPr>
        <dsp:cNvPr id="0" name=""/>
        <dsp:cNvSpPr/>
      </dsp:nvSpPr>
      <dsp:spPr>
        <a:xfrm>
          <a:off x="3153663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/>
            <a:t>მოქმედი</a:t>
          </a:r>
          <a:r>
            <a:rPr lang="en-US" sz="1800" kern="1200" dirty="0"/>
            <a:t>: 174 </a:t>
          </a:r>
          <a:r>
            <a:rPr lang="ka-GE" sz="1800" kern="1200" dirty="0"/>
            <a:t>საწოლი </a:t>
          </a:r>
          <a:endParaRPr lang="en-U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12 </a:t>
          </a:r>
          <a:r>
            <a:rPr lang="ka-GE" sz="1800" kern="1200" dirty="0"/>
            <a:t>აპარატი</a:t>
          </a:r>
          <a:endParaRPr lang="en-US" sz="1800" kern="1200" dirty="0"/>
        </a:p>
      </dsp:txBody>
      <dsp:txXfrm>
        <a:off x="3153663" y="0"/>
        <a:ext cx="3077802" cy="104038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553342" y="0"/>
          <a:ext cx="1039368" cy="1039368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1657279" y="103936"/>
          <a:ext cx="831494" cy="831494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2118630" y="1039368"/>
          <a:ext cx="4456026" cy="4374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/>
            <a:t>შპს "მცხეთის სამედიცინო ცენტრი</a:t>
          </a:r>
          <a:endParaRPr lang="en-US" sz="1800" strike="sngStrike" kern="1200" dirty="0"/>
        </a:p>
      </dsp:txBody>
      <dsp:txXfrm>
        <a:off x="2118630" y="1039368"/>
        <a:ext cx="4456026" cy="4374007"/>
      </dsp:txXfrm>
    </dsp:sp>
    <dsp:sp modelId="{BE87D9B4-B406-409E-9E22-3AE6B42416EB}">
      <dsp:nvSpPr>
        <dsp:cNvPr id="0" name=""/>
        <dsp:cNvSpPr/>
      </dsp:nvSpPr>
      <dsp:spPr>
        <a:xfrm>
          <a:off x="2809245" y="0"/>
          <a:ext cx="3074797" cy="10393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COVID&gt;300</a:t>
          </a:r>
          <a:endParaRPr lang="ka-GE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80 </a:t>
          </a:r>
          <a:r>
            <a:rPr lang="ka-GE" sz="1800" kern="1200" dirty="0"/>
            <a:t>საწოლი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18 </a:t>
          </a:r>
          <a:r>
            <a:rPr lang="ka-GE" sz="1800" kern="1200" dirty="0"/>
            <a:t>აპარატი</a:t>
          </a:r>
          <a:r>
            <a:rPr lang="en-US" sz="1800" kern="1200" dirty="0"/>
            <a:t>: </a:t>
          </a:r>
        </a:p>
      </dsp:txBody>
      <dsp:txXfrm>
        <a:off x="2809245" y="0"/>
        <a:ext cx="3074797" cy="10393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0.43767</cdr:x>
      <cdr:y>0.2275</cdr:y>
    </cdr:from>
    <cdr:to>
      <cdr:x>0.48707</cdr:x>
      <cdr:y>0.5</cdr:y>
    </cdr:to>
    <cdr:sp macro="" textlink="">
      <cdr:nvSpPr>
        <cdr:cNvPr id="3" name="Down Arrow 2"/>
        <cdr:cNvSpPr/>
      </cdr:nvSpPr>
      <cdr:spPr>
        <a:xfrm xmlns:a="http://schemas.openxmlformats.org/drawingml/2006/main">
          <a:off x="4704509" y="1155366"/>
          <a:ext cx="530941" cy="1383852"/>
        </a:xfrm>
        <a:prstGeom xmlns:a="http://schemas.openxmlformats.org/drawingml/2006/main" prst="downArrow">
          <a:avLst/>
        </a:prstGeom>
        <a:solidFill xmlns:a="http://schemas.openxmlformats.org/drawingml/2006/main">
          <a:srgbClr val="C000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58DAC-5261-4A1E-A936-D07E493399E5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D7026-6204-4B93-A71D-8FB94990B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9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67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67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9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1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5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2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4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2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1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4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0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F0D85-16A5-4395-A1DF-378643B7C2E6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5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0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3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468" y="1839671"/>
            <a:ext cx="10519064" cy="2387600"/>
          </a:xfrm>
        </p:spPr>
        <p:txBody>
          <a:bodyPr>
            <a:normAutofit fontScale="90000"/>
          </a:bodyPr>
          <a:lstStyle/>
          <a:p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სამედიცინო სერვისების ორგანიზება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COVID-</a:t>
            </a: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19-ის მართვის </a:t>
            </a:r>
            <a:r>
              <a:rPr lang="ka-GE" sz="4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მიზნით</a:t>
            </a:r>
            <a:br>
              <a:rPr lang="ka-GE" sz="4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31 მარტი 2020</a:t>
            </a:r>
            <a:endParaRPr lang="en-US" sz="4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0" t="39546" r="3697" b="41362"/>
          <a:stretch/>
        </p:blipFill>
        <p:spPr>
          <a:xfrm>
            <a:off x="0" y="0"/>
            <a:ext cx="1219200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64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701385443"/>
              </p:ext>
            </p:extLst>
          </p:nvPr>
        </p:nvGraphicFramePr>
        <p:xfrm>
          <a:off x="1026495" y="116648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აჭარის რეგიონში 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914993" y="4455247"/>
            <a:ext cx="751576" cy="8107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53016" y="3809042"/>
            <a:ext cx="51025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600" dirty="0"/>
              <a:t>1. შპს ”ქუთაისის დ. ნაზარიშვილის სახ. საოჯახო მედიცინისა და საოჯახო მედიცინის რეგიონალური სასწავლო ცენტრი”</a:t>
            </a:r>
          </a:p>
          <a:p>
            <a:pPr lvl="0"/>
            <a:r>
              <a:rPr lang="ka-GE" sz="1600" dirty="0"/>
              <a:t>2. შპს "ქუთაისის </a:t>
            </a:r>
            <a:r>
              <a:rPr lang="en-US" sz="1600" dirty="0"/>
              <a:t>N4  </a:t>
            </a:r>
            <a:r>
              <a:rPr lang="ka-GE" sz="1600" dirty="0"/>
              <a:t>შერეული  პოლიკლინიკა"</a:t>
            </a:r>
          </a:p>
          <a:p>
            <a:endParaRPr lang="en-US" sz="16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98399" y="1291772"/>
            <a:ext cx="2624164" cy="20621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  <a:p>
            <a:pPr algn="ctr"/>
            <a:r>
              <a:rPr lang="ka-GE" sz="16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29218" y="4306520"/>
            <a:ext cx="2593345" cy="181588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600" dirty="0">
              <a:solidFill>
                <a:srgbClr val="C00000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ლუგარის ბათუმის ქვედანაყოფი</a:t>
            </a:r>
          </a:p>
          <a:p>
            <a:pPr algn="ctr"/>
            <a:endParaRPr lang="ka-GE" sz="1600" dirty="0">
              <a:solidFill>
                <a:schemeClr val="tx1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</p:spTree>
    <p:extLst>
      <p:ext uri="{BB962C8B-B14F-4D97-AF65-F5344CB8AC3E}">
        <p14:creationId xmlns:p14="http://schemas.microsoft.com/office/powerpoint/2010/main" val="3689729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აჭარის რესპუბლიკური საავადმყოფოს ამოქმედების გეგმა (აპრილის ბოლომდე)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5675"/>
          </a:xfrm>
        </p:spPr>
        <p:txBody>
          <a:bodyPr>
            <a:noAutofit/>
          </a:bodyPr>
          <a:lstStyle/>
          <a:p>
            <a:r>
              <a:rPr lang="ka-GE" sz="1800" dirty="0" smtClean="0"/>
              <a:t>150 საწოლი პაციენტებისთვის ცხელებით და კოვიდ19 ის დადასტურებული შემთხვევებით </a:t>
            </a:r>
          </a:p>
          <a:p>
            <a:r>
              <a:rPr lang="ka-GE" sz="1800" dirty="0" smtClean="0"/>
              <a:t>27 კრიტიკული მედიცინის საწოლი და ობსერვაციის მოწყობილობა (კარდიომონიტორი, დეფიბრილატორი, ლინეომატები ა.შ.)</a:t>
            </a:r>
          </a:p>
          <a:p>
            <a:r>
              <a:rPr lang="ka-GE" sz="1800" dirty="0" smtClean="0"/>
              <a:t>ბაზისური სერვისები:  სისხლის საერთო და ბიოქიმიური ანალიზატორები; ციფრული რენტგენი, კომპიუტერული ტომოგრაფია (პნევმონიის დიაგნოსტიკისთვის), ულტრაბგერა </a:t>
            </a:r>
          </a:p>
          <a:p>
            <a:r>
              <a:rPr lang="ka-GE" sz="1800" dirty="0" smtClean="0"/>
              <a:t>ხელოვნური სუნთქვის აპარატები</a:t>
            </a:r>
          </a:p>
          <a:p>
            <a:r>
              <a:rPr lang="ka-GE" sz="1800" dirty="0" smtClean="0"/>
              <a:t>სამედიცინო პერსონალის მობილიზება </a:t>
            </a:r>
          </a:p>
          <a:p>
            <a:pPr lvl="1"/>
            <a:r>
              <a:rPr lang="ka-GE" sz="1800" dirty="0" smtClean="0"/>
              <a:t>ინფექციონისტი , სულ მცირე 4 </a:t>
            </a:r>
          </a:p>
          <a:p>
            <a:pPr lvl="1"/>
            <a:r>
              <a:rPr lang="ka-GE" sz="1800" dirty="0" smtClean="0"/>
              <a:t>კრიტიკული მედიცინის სპეციალისტი, სულ მცირე 8 </a:t>
            </a:r>
          </a:p>
          <a:p>
            <a:pPr lvl="1"/>
            <a:r>
              <a:rPr lang="ka-GE" sz="1800" dirty="0" smtClean="0"/>
              <a:t>თერაპიული პროფილის სპეციალისტები (მისაღებია ყველა ეს მიმართულება თერაპევტი, ოჯახის ექიმი, ნევროლოგი, კარდიოლოგი)  სულ მცირე 40</a:t>
            </a:r>
          </a:p>
          <a:p>
            <a:pPr lvl="1"/>
            <a:r>
              <a:rPr lang="ka-GE" sz="1800" dirty="0" smtClean="0"/>
              <a:t>ლაბორანტი: 2</a:t>
            </a:r>
          </a:p>
          <a:p>
            <a:pPr lvl="1"/>
            <a:r>
              <a:rPr lang="ka-GE" sz="1800" dirty="0" smtClean="0"/>
              <a:t>რადიოლოგი: 1</a:t>
            </a:r>
          </a:p>
          <a:p>
            <a:pPr lvl="1"/>
            <a:r>
              <a:rPr lang="ka-GE" sz="1800" dirty="0" smtClean="0"/>
              <a:t>ექთნები 60</a:t>
            </a:r>
          </a:p>
          <a:p>
            <a:pPr lvl="1"/>
            <a:r>
              <a:rPr lang="ka-GE" sz="1800" dirty="0" smtClean="0"/>
              <a:t>სანიტრები და დამხმარე პერსონალი </a:t>
            </a:r>
          </a:p>
        </p:txBody>
      </p:sp>
    </p:spTree>
    <p:extLst>
      <p:ext uri="{BB962C8B-B14F-4D97-AF65-F5344CB8AC3E}">
        <p14:creationId xmlns:p14="http://schemas.microsoft.com/office/powerpoint/2010/main" val="2862887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525041891"/>
              </p:ext>
            </p:extLst>
          </p:nvPr>
        </p:nvGraphicFramePr>
        <p:xfrm>
          <a:off x="935567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სამეგრელო-ზემო სვანეთის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1368611" y="5681025"/>
            <a:ext cx="928249" cy="10013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98653" y="5200061"/>
            <a:ext cx="530692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სს "ევექსის ჰოსპიტლები" - ზუგდიდის რეფერალური ჰოსპიტალი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41312" y="2740959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</a:t>
            </a:r>
            <a:r>
              <a:rPr lang="ka-GE" dirty="0"/>
              <a:t>„ცხელების ზონებით</a:t>
            </a:r>
            <a:r>
              <a:rPr lang="ka-GE" dirty="0" smtClean="0"/>
              <a:t>“  15 საწოლიდან იზოლირებული 2 საწოლი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59903" y="3351209"/>
            <a:ext cx="30381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Tx/>
              <a:buAutoNum type="arabicPeriod"/>
            </a:pPr>
            <a:r>
              <a:rPr lang="ka-GE" sz="1400" dirty="0" smtClean="0"/>
              <a:t>სს </a:t>
            </a:r>
            <a:r>
              <a:rPr lang="ka-GE" sz="1400" dirty="0"/>
              <a:t>"ევექსის კლინიკები„ - აბაშა </a:t>
            </a:r>
            <a:r>
              <a:rPr lang="ka-GE" sz="1400" dirty="0" smtClean="0"/>
              <a:t>15 </a:t>
            </a:r>
            <a:r>
              <a:rPr lang="ka-GE" sz="1400" dirty="0"/>
              <a:t>საწოლი</a:t>
            </a:r>
          </a:p>
          <a:p>
            <a:pPr marL="342900" lvl="0" indent="-342900">
              <a:buFontTx/>
              <a:buAutoNum type="arabicPeriod"/>
            </a:pPr>
            <a:r>
              <a:rPr lang="ka-GE" sz="1400" dirty="0"/>
              <a:t>სს "ევექსის კლინიკები„-მარტვილი, 15 საწოლი </a:t>
            </a:r>
          </a:p>
          <a:p>
            <a:pPr marL="342900" indent="-342900">
              <a:buFontTx/>
              <a:buAutoNum type="arabicPeriod"/>
            </a:pPr>
            <a:r>
              <a:rPr lang="ka-GE" sz="1400" dirty="0"/>
              <a:t>შპს "მესტიის საავადმყოფო -ამბულატორიული გაერთიანება 2 საწოლი</a:t>
            </a:r>
          </a:p>
          <a:p>
            <a:pPr marL="342900" lvl="0" indent="-342900">
              <a:buFontTx/>
              <a:buAutoNum type="arabicPeriod"/>
            </a:pPr>
            <a:endParaRPr lang="ka-GE" sz="1400" dirty="0"/>
          </a:p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4615382" y="3386772"/>
            <a:ext cx="381429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/>
              <a:t>5. შპს "სენა-მედი„ - სენაკი, 15 საწოლი</a:t>
            </a:r>
          </a:p>
          <a:p>
            <a:r>
              <a:rPr lang="ka-GE" sz="1400" dirty="0"/>
              <a:t>6. შპს "არქიმედეს კლინიკა„ - სენაკი, 15 </a:t>
            </a:r>
            <a:r>
              <a:rPr lang="ka-GE" sz="1400" dirty="0" smtClean="0"/>
              <a:t>საწოლი</a:t>
            </a:r>
            <a:endParaRPr lang="ka-GE" sz="1400" dirty="0"/>
          </a:p>
          <a:p>
            <a:r>
              <a:rPr lang="ka-GE" sz="1400" dirty="0"/>
              <a:t>7. სს "ევექსის ჰოსპიტლები„ - ფოთი: 15</a:t>
            </a:r>
            <a:r>
              <a:rPr lang="en-US" sz="1400" dirty="0"/>
              <a:t> </a:t>
            </a:r>
            <a:r>
              <a:rPr lang="ka-GE" sz="1400" dirty="0"/>
              <a:t>საწოლი</a:t>
            </a:r>
          </a:p>
          <a:p>
            <a:r>
              <a:rPr lang="ka-GE" sz="1400" dirty="0"/>
              <a:t>8.  სს "ევექსის კლინიკები„ - ჩხოროწყუ, 15 საწოლი</a:t>
            </a:r>
          </a:p>
          <a:p>
            <a:endParaRPr lang="ka-GE" sz="1400" dirty="0"/>
          </a:p>
          <a:p>
            <a:endParaRPr lang="en-US" sz="1400" dirty="0"/>
          </a:p>
          <a:p>
            <a:pPr lvl="0"/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8222933" y="3368790"/>
            <a:ext cx="386324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/>
              <a:t>9. სს "ევექსის კლინიკები„ - წალენჯიხა, 15 საწოლი</a:t>
            </a:r>
          </a:p>
          <a:p>
            <a:r>
              <a:rPr lang="ka-GE" sz="1400" dirty="0"/>
              <a:t>10. სს "ევექსის კლინიკები„ - ხობი, 15 საწოლი</a:t>
            </a:r>
          </a:p>
          <a:p>
            <a:r>
              <a:rPr lang="ka-GE" sz="1400" dirty="0"/>
              <a:t>11. რეგიონული ჯანდაცვის ცენტრი  - ონი, 15 </a:t>
            </a:r>
            <a:r>
              <a:rPr lang="ka-GE" sz="1400" dirty="0" smtClean="0"/>
              <a:t>საწოლი (სრულად)</a:t>
            </a:r>
            <a:endParaRPr lang="ka-GE" sz="1400" dirty="0"/>
          </a:p>
          <a:p>
            <a:r>
              <a:rPr lang="ka-GE" sz="1400" dirty="0"/>
              <a:t>12. რეგიონული ჯანდაცვის ცენტრი ლენტეხი 15 საწოლი</a:t>
            </a:r>
          </a:p>
          <a:p>
            <a:endParaRPr lang="ka-GE" sz="1400" dirty="0"/>
          </a:p>
          <a:p>
            <a:pPr lvl="0"/>
            <a:endParaRPr lang="en-US" sz="1400" dirty="0"/>
          </a:p>
          <a:p>
            <a:endParaRPr lang="ka-GE" sz="1400" dirty="0"/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77" y="2629711"/>
            <a:ext cx="591827" cy="59182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F56EFB5-2140-FA41-8085-09248DD45F6E}"/>
              </a:ext>
            </a:extLst>
          </p:cNvPr>
          <p:cNvSpPr txBox="1"/>
          <p:nvPr/>
        </p:nvSpPr>
        <p:spPr>
          <a:xfrm>
            <a:off x="9063567" y="1119018"/>
            <a:ext cx="2661416" cy="138499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DDDE8C-B38E-C74B-AEA3-39845C4B1A4C}"/>
              </a:ext>
            </a:extLst>
          </p:cNvPr>
          <p:cNvSpPr txBox="1"/>
          <p:nvPr/>
        </p:nvSpPr>
        <p:spPr>
          <a:xfrm>
            <a:off x="9063567" y="5297335"/>
            <a:ext cx="2593345" cy="138499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400" dirty="0">
              <a:solidFill>
                <a:srgbClr val="C00000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ლუგარის ბათუმის </a:t>
            </a:r>
            <a:r>
              <a:rPr lang="ka-GE" sz="1400" dirty="0" smtClean="0">
                <a:solidFill>
                  <a:schemeClr val="tx1"/>
                </a:solidFill>
              </a:rPr>
              <a:t>ქვედანაყოფი</a:t>
            </a:r>
            <a:endParaRPr lang="ka-GE" sz="1400" dirty="0">
              <a:solidFill>
                <a:schemeClr val="tx1"/>
              </a:solidFill>
            </a:endParaRPr>
          </a:p>
          <a:p>
            <a:pPr algn="ctr"/>
            <a:r>
              <a:rPr lang="ka-GE" sz="1400" dirty="0" smtClean="0">
                <a:solidFill>
                  <a:schemeClr val="tx1"/>
                </a:solidFill>
              </a:rPr>
              <a:t>კონფერმაცია</a:t>
            </a:r>
            <a:r>
              <a:rPr lang="ka-GE" sz="1400" dirty="0">
                <a:solidFill>
                  <a:schemeClr val="tx1"/>
                </a:solidFill>
              </a:rPr>
              <a:t>: ლუგარი </a:t>
            </a:r>
          </a:p>
        </p:txBody>
      </p:sp>
    </p:spTree>
    <p:extLst>
      <p:ext uri="{BB962C8B-B14F-4D97-AF65-F5344CB8AC3E}">
        <p14:creationId xmlns:p14="http://schemas.microsoft.com/office/powerpoint/2010/main" val="1129360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რუხის საავადმყოფოს ამოქმედების გეგმა (აპრილის ბოლომდე)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5675"/>
          </a:xfrm>
        </p:spPr>
        <p:txBody>
          <a:bodyPr>
            <a:noAutofit/>
          </a:bodyPr>
          <a:lstStyle/>
          <a:p>
            <a:r>
              <a:rPr lang="ka-GE" sz="1800" dirty="0" smtClean="0"/>
              <a:t>100 საწოლი პაციენტებისთვის ცხელებით და კოვიდ19 ის დადასტურებული შემთხვევებით </a:t>
            </a:r>
          </a:p>
          <a:p>
            <a:r>
              <a:rPr lang="ka-GE" sz="1800" dirty="0" smtClean="0"/>
              <a:t>10 კრიტიკული მედიცინის საწოლი და ობსერვაციის მოწყობილობა (კარდიომონიტორი, დეფიბრილატორი, ლინეომატები ა.შ.)</a:t>
            </a:r>
          </a:p>
          <a:p>
            <a:r>
              <a:rPr lang="ka-GE" sz="1800" dirty="0" smtClean="0"/>
              <a:t>ბაზისური სერვისები:  სისხლის საერთო და ბიოქიმიური ანალიზატორები; ციფრული რენტგენი, კომპიუტერული ტომოგრაფია (პნევმონიის დიაგნოსტიკისთვის), ულტრაბგერა </a:t>
            </a:r>
          </a:p>
          <a:p>
            <a:r>
              <a:rPr lang="ka-GE" sz="1800" dirty="0" smtClean="0"/>
              <a:t>ხელოვნური სუნთქვის აპარატები</a:t>
            </a:r>
          </a:p>
          <a:p>
            <a:r>
              <a:rPr lang="ka-GE" sz="1800" dirty="0" smtClean="0"/>
              <a:t>სამედიცინო პერსონალის მობილიზება </a:t>
            </a:r>
          </a:p>
          <a:p>
            <a:pPr lvl="1"/>
            <a:r>
              <a:rPr lang="ka-GE" sz="1800" dirty="0" smtClean="0"/>
              <a:t>ინფექციონისტი , სულ მცირე 4 </a:t>
            </a:r>
          </a:p>
          <a:p>
            <a:pPr lvl="1"/>
            <a:r>
              <a:rPr lang="ka-GE" sz="1800" dirty="0" smtClean="0"/>
              <a:t>კრიტიკული მედიცინის სპეციალისტი, სულ მცირე 4 </a:t>
            </a:r>
          </a:p>
          <a:p>
            <a:pPr lvl="1"/>
            <a:r>
              <a:rPr lang="ka-GE" sz="1800" dirty="0" smtClean="0"/>
              <a:t>თერაპიული პროფილის სპეციალისტები (მისაღებია ყველა ეს მიმართულება თერაპევტი, ოჯახის ექიმი, ნევროლოგი, კარდიოლოგი)  სულ მცირე 20</a:t>
            </a:r>
          </a:p>
          <a:p>
            <a:pPr lvl="1"/>
            <a:r>
              <a:rPr lang="ka-GE" sz="1800" dirty="0" smtClean="0"/>
              <a:t>ლაბორანტი 2</a:t>
            </a:r>
          </a:p>
          <a:p>
            <a:pPr lvl="1"/>
            <a:r>
              <a:rPr lang="ka-GE" sz="1800" dirty="0" smtClean="0"/>
              <a:t>რადიოლოგი 1</a:t>
            </a:r>
          </a:p>
          <a:p>
            <a:pPr lvl="1"/>
            <a:r>
              <a:rPr lang="ka-GE" sz="1800" dirty="0" smtClean="0"/>
              <a:t>ექთნები 40</a:t>
            </a:r>
          </a:p>
        </p:txBody>
      </p:sp>
    </p:spTree>
    <p:extLst>
      <p:ext uri="{BB962C8B-B14F-4D97-AF65-F5344CB8AC3E}">
        <p14:creationId xmlns:p14="http://schemas.microsoft.com/office/powerpoint/2010/main" val="3254650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4250774837"/>
              </p:ext>
            </p:extLst>
          </p:nvPr>
        </p:nvGraphicFramePr>
        <p:xfrm>
          <a:off x="935567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სამცხე ჯავახეთის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</a:t>
            </a:r>
            <a:r>
              <a:rPr lang="ka-GE" dirty="0"/>
              <a:t>„ცხელების ზონებით“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45794" y="3734437"/>
            <a:ext cx="58628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ka-GE" dirty="0"/>
              <a:t>სს "ევექსის კლინიკები„ - ადიგენი - 21 </a:t>
            </a:r>
            <a:r>
              <a:rPr lang="ka-GE" dirty="0" smtClean="0"/>
              <a:t>საწოლიდან 2 საწოლი </a:t>
            </a:r>
            <a:endParaRPr lang="ka-GE" dirty="0"/>
          </a:p>
          <a:p>
            <a:pPr>
              <a:buFont typeface="+mj-lt"/>
              <a:buAutoNum type="arabicPeriod"/>
            </a:pPr>
            <a:r>
              <a:rPr lang="ka-GE" dirty="0"/>
              <a:t>სს "ევექსის ჰოსპიტლები„ - ახალქალაქი, 54 </a:t>
            </a:r>
            <a:r>
              <a:rPr lang="ka-GE" dirty="0" smtClean="0"/>
              <a:t>საწოლიდან 10 საწოლი</a:t>
            </a:r>
            <a:endParaRPr lang="ka-GE" dirty="0"/>
          </a:p>
          <a:p>
            <a:pPr>
              <a:buFont typeface="+mj-lt"/>
              <a:buAutoNum type="arabicPeriod"/>
            </a:pPr>
            <a:r>
              <a:rPr lang="ka-GE" dirty="0"/>
              <a:t>სს "ევექსის ჰოსპიტლები„ - ახალციხე, 77 </a:t>
            </a:r>
            <a:r>
              <a:rPr lang="ka-GE" dirty="0" smtClean="0"/>
              <a:t>საწოლიდამ 10 საწოლი</a:t>
            </a:r>
            <a:endParaRPr lang="ka-GE" dirty="0"/>
          </a:p>
          <a:p>
            <a:pPr>
              <a:buFont typeface="+mj-lt"/>
              <a:buAutoNum type="arabicPeriod"/>
            </a:pPr>
            <a:r>
              <a:rPr lang="ka-GE" dirty="0"/>
              <a:t>შპს "ჯეო ჰოსპიტალს„ - ბორჯომი, 10 </a:t>
            </a:r>
            <a:r>
              <a:rPr lang="ka-GE" dirty="0" smtClean="0"/>
              <a:t>საწოლიდან 2 საწოლი</a:t>
            </a:r>
            <a:endParaRPr lang="ka-GE" dirty="0"/>
          </a:p>
          <a:p>
            <a:endParaRPr lang="ka-GE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53" y="3034706"/>
            <a:ext cx="682625" cy="6826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54" y="1170709"/>
            <a:ext cx="1551709" cy="15517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71D7C8A-CC86-B143-83B2-18EA7F927F59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F8D135-11C8-1749-BAC7-F8E625CF4F84}"/>
              </a:ext>
            </a:extLst>
          </p:cNvPr>
          <p:cNvSpPr txBox="1"/>
          <p:nvPr/>
        </p:nvSpPr>
        <p:spPr>
          <a:xfrm>
            <a:off x="8818914" y="4001294"/>
            <a:ext cx="2935364" cy="224676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2000" b="1" dirty="0">
              <a:solidFill>
                <a:schemeClr val="tx1"/>
              </a:solidFill>
            </a:endParaRP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</p:spTree>
    <p:extLst>
      <p:ext uri="{BB962C8B-B14F-4D97-AF65-F5344CB8AC3E}">
        <p14:creationId xmlns:p14="http://schemas.microsoft.com/office/powerpoint/2010/main" val="153205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662152715"/>
              </p:ext>
            </p:extLst>
          </p:nvPr>
        </p:nvGraphicFramePr>
        <p:xfrm>
          <a:off x="93556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ქვემო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კლინიკები და კლინიკები „ცხელების ზონებით“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58756" y="3724717"/>
            <a:ext cx="40705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ka-GE" dirty="0"/>
              <a:t>სს "რუსთავის ცენტრალური საავადმყოფო</a:t>
            </a:r>
            <a:r>
              <a:rPr lang="en-US" dirty="0"/>
              <a:t> 64 </a:t>
            </a:r>
            <a:r>
              <a:rPr lang="ka-GE" dirty="0" smtClean="0"/>
              <a:t>საწოლი (სრულად)</a:t>
            </a:r>
            <a:endParaRPr lang="ka-GE" dirty="0"/>
          </a:p>
          <a:p>
            <a:pPr>
              <a:buFont typeface="+mj-lt"/>
              <a:buAutoNum type="arabicPeriod"/>
            </a:pPr>
            <a:r>
              <a:rPr lang="ka-GE" dirty="0"/>
              <a:t>შპს "ბოლნისის ცენტრალური კლინიკა</a:t>
            </a:r>
            <a:r>
              <a:rPr lang="en-US" dirty="0"/>
              <a:t> -</a:t>
            </a:r>
            <a:r>
              <a:rPr lang="ka-GE" dirty="0"/>
              <a:t>2 </a:t>
            </a:r>
            <a:r>
              <a:rPr lang="ka-GE" dirty="0" smtClean="0"/>
              <a:t>საწოლი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29299" y="3686584"/>
            <a:ext cx="38142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3. სს "რუსთავის ბავშვთა საავადმყოფო</a:t>
            </a:r>
            <a:r>
              <a:rPr lang="en-US" sz="1600" dirty="0"/>
              <a:t> - 20</a:t>
            </a:r>
            <a:endParaRPr lang="ka-GE" sz="1600" dirty="0"/>
          </a:p>
          <a:p>
            <a:r>
              <a:rPr lang="ka-GE" sz="1600" dirty="0"/>
              <a:t> საწოლი</a:t>
            </a:r>
          </a:p>
          <a:p>
            <a:r>
              <a:rPr lang="ka-GE" sz="1600" dirty="0"/>
              <a:t>4. შპს "ჯეო ჰოსპიტალს„ - მარნეული</a:t>
            </a:r>
            <a:r>
              <a:rPr lang="en-US" sz="1600" dirty="0"/>
              <a:t> 64</a:t>
            </a:r>
            <a:r>
              <a:rPr lang="ka-GE" sz="1600" dirty="0"/>
              <a:t> </a:t>
            </a:r>
            <a:r>
              <a:rPr lang="ka-GE" sz="1600" dirty="0" smtClean="0"/>
              <a:t>საწოლი (სრულად)</a:t>
            </a:r>
            <a:endParaRPr lang="ka-GE" sz="1600" dirty="0"/>
          </a:p>
          <a:p>
            <a:r>
              <a:rPr lang="ka-GE" sz="1600" dirty="0"/>
              <a:t>5. შპს "ჯეო ჰოსპიტალს„ - გარდაბანი - 25 </a:t>
            </a:r>
            <a:r>
              <a:rPr lang="ka-GE" sz="1600" dirty="0" smtClean="0"/>
              <a:t>საწოლიდან 2 საწოლი </a:t>
            </a:r>
            <a:endParaRPr lang="ka-GE" sz="1600" dirty="0"/>
          </a:p>
          <a:p>
            <a:endParaRPr lang="en-US" sz="1600" dirty="0"/>
          </a:p>
          <a:p>
            <a:pPr lvl="0"/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8" y="3157299"/>
            <a:ext cx="1437040" cy="14370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369" y="1007475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6982841-E622-224E-95A3-89A0455B9019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143B37-A663-504D-9974-C50E7D54D11C}"/>
              </a:ext>
            </a:extLst>
          </p:cNvPr>
          <p:cNvSpPr txBox="1"/>
          <p:nvPr/>
        </p:nvSpPr>
        <p:spPr>
          <a:xfrm>
            <a:off x="9643598" y="3960686"/>
            <a:ext cx="2110681" cy="169277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კონფირმაცია</a:t>
            </a:r>
            <a:r>
              <a:rPr lang="ka-GE" sz="1400" b="1" dirty="0">
                <a:solidFill>
                  <a:schemeClr val="tx1"/>
                </a:solidFill>
              </a:rPr>
              <a:t>: ლუგარი</a:t>
            </a:r>
          </a:p>
        </p:txBody>
      </p:sp>
    </p:spTree>
    <p:extLst>
      <p:ext uri="{BB962C8B-B14F-4D97-AF65-F5344CB8AC3E}">
        <p14:creationId xmlns:p14="http://schemas.microsoft.com/office/powerpoint/2010/main" val="12564306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892058401"/>
              </p:ext>
            </p:extLst>
          </p:nvPr>
        </p:nvGraphicFramePr>
        <p:xfrm>
          <a:off x="90810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შიდა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</a:t>
            </a:r>
            <a:r>
              <a:rPr lang="ka-GE" dirty="0"/>
              <a:t>„ცხელების ზონებით“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44891" y="3730357"/>
            <a:ext cx="31891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ka-GE" dirty="0"/>
              <a:t>შპს "გორმედი„ - გორი</a:t>
            </a:r>
            <a:r>
              <a:rPr lang="en-US" dirty="0"/>
              <a:t> - 20</a:t>
            </a:r>
            <a:endParaRPr lang="ka-GE" dirty="0"/>
          </a:p>
          <a:p>
            <a:pPr>
              <a:buFont typeface="+mj-lt"/>
              <a:buAutoNum type="arabicPeriod"/>
            </a:pPr>
            <a:r>
              <a:rPr lang="ka-GE" dirty="0"/>
              <a:t>შპს მედალფა - კასპი</a:t>
            </a:r>
            <a:r>
              <a:rPr lang="en-US" dirty="0"/>
              <a:t> - </a:t>
            </a:r>
            <a:r>
              <a:rPr lang="en-US" dirty="0" smtClean="0"/>
              <a:t>10</a:t>
            </a:r>
            <a:r>
              <a:rPr lang="ka-GE" dirty="0" smtClean="0"/>
              <a:t> დან 2 საწოლი</a:t>
            </a:r>
            <a:endParaRPr lang="ka-GE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90571" y="3730357"/>
            <a:ext cx="38142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3. შპს "ალიანს მედი„ - ქარელი</a:t>
            </a:r>
            <a:r>
              <a:rPr lang="en-US" dirty="0"/>
              <a:t> - 5</a:t>
            </a:r>
            <a:endParaRPr lang="ka-GE" dirty="0"/>
          </a:p>
          <a:p>
            <a:r>
              <a:rPr lang="ka-GE" dirty="0"/>
              <a:t>4. შპს "გორმედი„ -ხაშური</a:t>
            </a:r>
            <a:r>
              <a:rPr lang="en-US" dirty="0"/>
              <a:t> - </a:t>
            </a:r>
            <a:r>
              <a:rPr lang="en-US" dirty="0" smtClean="0"/>
              <a:t>25</a:t>
            </a:r>
            <a:r>
              <a:rPr lang="ka-GE" dirty="0" smtClean="0"/>
              <a:t> დან 2 საწო;ი</a:t>
            </a:r>
            <a:endParaRPr lang="ka-GE" dirty="0"/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8" y="3157299"/>
            <a:ext cx="1437040" cy="14370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54" y="1036849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0DBDFF5-E68B-6243-9109-684730189FEF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7E2FF5C-181D-CB40-BF15-A541C312E410}"/>
              </a:ext>
            </a:extLst>
          </p:cNvPr>
          <p:cNvSpPr txBox="1"/>
          <p:nvPr/>
        </p:nvSpPr>
        <p:spPr>
          <a:xfrm>
            <a:off x="9304870" y="4053127"/>
            <a:ext cx="2593345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 smtClean="0">
                <a:solidFill>
                  <a:schemeClr val="tx1"/>
                </a:solidFill>
              </a:rPr>
              <a:t>კონფირმაცია: ლუგარი</a:t>
            </a:r>
            <a:endParaRPr lang="ka-G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7615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913195423"/>
              </p:ext>
            </p:extLst>
          </p:nvPr>
        </p:nvGraphicFramePr>
        <p:xfrm>
          <a:off x="93556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მცხეთა-მთიანეთის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კლინიკები და კლინიკები „ცხელების ზონებით“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74392" y="3686584"/>
            <a:ext cx="56811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ka-GE" sz="2000" dirty="0"/>
              <a:t>შპს "ჯეო ჰოსპიტალს„ - დუშეთი 5 საწოლი</a:t>
            </a:r>
          </a:p>
          <a:p>
            <a:r>
              <a:rPr lang="en-US" sz="2000" dirty="0"/>
              <a:t>2. </a:t>
            </a:r>
            <a:r>
              <a:rPr lang="ka-GE" sz="2000" dirty="0"/>
              <a:t>შპს "მცხეთის სამედიცინო ცენტრი”</a:t>
            </a:r>
            <a:r>
              <a:rPr lang="en-US" sz="2000" dirty="0"/>
              <a:t> 80 </a:t>
            </a:r>
            <a:r>
              <a:rPr lang="ka-GE" sz="2000" dirty="0" smtClean="0"/>
              <a:t>საწოლიდან 10 საწოლი </a:t>
            </a:r>
            <a:endParaRPr lang="ka-GE" sz="2000" dirty="0"/>
          </a:p>
          <a:p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77" y="2924129"/>
            <a:ext cx="903780" cy="903780"/>
          </a:xfrm>
          <a:prstGeom prst="rect">
            <a:avLst/>
          </a:prstGeom>
        </p:spPr>
      </p:pic>
      <p:sp>
        <p:nvSpPr>
          <p:cNvPr id="17" name="Chord 16">
            <a:extLst>
              <a:ext uri="{FF2B5EF4-FFF2-40B4-BE49-F238E27FC236}">
                <a16:creationId xmlns:a16="http://schemas.microsoft.com/office/drawing/2014/main" id="{E43208BF-EC26-134B-A875-852B8B07221B}"/>
              </a:ext>
            </a:extLst>
          </p:cNvPr>
          <p:cNvSpPr/>
          <p:nvPr/>
        </p:nvSpPr>
        <p:spPr>
          <a:xfrm rot="17587841">
            <a:off x="2665819" y="1382375"/>
            <a:ext cx="760780" cy="760780"/>
          </a:xfrm>
          <a:prstGeom prst="chord">
            <a:avLst/>
          </a:prstGeom>
          <a:solidFill>
            <a:srgbClr val="00B050"/>
          </a:solidFill>
        </p:spPr>
        <p:style>
          <a:lnRef idx="2">
            <a:schemeClr val="accent5">
              <a:hueOff val="-7353344"/>
              <a:satOff val="-10228"/>
              <a:lumOff val="-3922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7353344"/>
              <a:satOff val="-10228"/>
              <a:lumOff val="-3922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2748C9-5BE2-A649-B64C-9505FB96BE53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538C0BF-5CB6-8746-BEAC-D4E7566E3DCF}"/>
              </a:ext>
            </a:extLst>
          </p:cNvPr>
          <p:cNvSpPr txBox="1"/>
          <p:nvPr/>
        </p:nvSpPr>
        <p:spPr>
          <a:xfrm>
            <a:off x="9246982" y="3906770"/>
            <a:ext cx="2507297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</p:spTree>
    <p:extLst>
      <p:ext uri="{BB962C8B-B14F-4D97-AF65-F5344CB8AC3E}">
        <p14:creationId xmlns:p14="http://schemas.microsoft.com/office/powerpoint/2010/main" val="3255054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კახეთის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6740" y="5489475"/>
            <a:ext cx="670788" cy="7235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05079" y="5438176"/>
            <a:ext cx="5102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dirty="0"/>
              <a:t>შპს ჯეო ჰოსპიტალს</a:t>
            </a:r>
            <a:r>
              <a:rPr lang="en-US" dirty="0"/>
              <a:t> - </a:t>
            </a:r>
            <a:r>
              <a:rPr lang="ka-GE" dirty="0"/>
              <a:t>გურჯაანი</a:t>
            </a:r>
            <a:endParaRPr lang="en-US" dirty="0"/>
          </a:p>
          <a:p>
            <a:endParaRPr lang="en-US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83145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</a:t>
            </a:r>
            <a:r>
              <a:rPr lang="ka-GE" dirty="0"/>
              <a:t>„ცხელების ზონებით“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62134" y="3724861"/>
            <a:ext cx="34757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1. სს "ევექსის ჰოსპიტლები„ - თელავი</a:t>
            </a:r>
            <a:r>
              <a:rPr lang="en-US" sz="1400" dirty="0"/>
              <a:t> - </a:t>
            </a:r>
            <a:r>
              <a:rPr lang="ka-GE" sz="1400" dirty="0"/>
              <a:t>75</a:t>
            </a:r>
            <a:r>
              <a:rPr lang="en-US" sz="1400" dirty="0"/>
              <a:t> </a:t>
            </a:r>
            <a:r>
              <a:rPr lang="ka-GE" sz="1400" dirty="0" smtClean="0"/>
              <a:t>საწოლიდან 25 საწოლი </a:t>
            </a:r>
            <a:endParaRPr lang="en-US" sz="1400" dirty="0"/>
          </a:p>
          <a:p>
            <a:pPr lvl="0">
              <a:lnSpc>
                <a:spcPct val="150000"/>
              </a:lnSpc>
            </a:pPr>
            <a:r>
              <a:rPr lang="ka-GE" sz="1400" dirty="0"/>
              <a:t>2. შპს "თელავის რაიონული საავადმყოფო</a:t>
            </a:r>
            <a:r>
              <a:rPr lang="en-US" sz="1400" dirty="0"/>
              <a:t> - 20  </a:t>
            </a:r>
            <a:r>
              <a:rPr lang="ka-GE" sz="1400" dirty="0" smtClean="0"/>
              <a:t>საწოლი (სრულად)</a:t>
            </a:r>
            <a:endParaRPr lang="ka-GE" sz="1400" dirty="0"/>
          </a:p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5959104" y="3724861"/>
            <a:ext cx="3475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3. შპს "არქიმედეს კლინიკა</a:t>
            </a:r>
            <a:r>
              <a:rPr lang="en-US" sz="1400" dirty="0"/>
              <a:t> 30 </a:t>
            </a:r>
            <a:r>
              <a:rPr lang="ka-GE" sz="1400" dirty="0" smtClean="0"/>
              <a:t>საწოლიდან 15 საწოლი </a:t>
            </a:r>
            <a:endParaRPr lang="ka-GE" sz="1400" dirty="0"/>
          </a:p>
          <a:p>
            <a:pPr lvl="0">
              <a:lnSpc>
                <a:spcPct val="150000"/>
              </a:lnSpc>
            </a:pPr>
            <a:r>
              <a:rPr lang="ka-GE" sz="1400" dirty="0"/>
              <a:t>4. შპს "ჯეო ჰოსპიტალს„ - საგარეჯო</a:t>
            </a:r>
          </a:p>
          <a:p>
            <a:pPr lvl="0">
              <a:lnSpc>
                <a:spcPct val="150000"/>
              </a:lnSpc>
            </a:pPr>
            <a:r>
              <a:rPr lang="ka-GE" sz="1400" dirty="0"/>
              <a:t>საწოლები - </a:t>
            </a:r>
            <a:r>
              <a:rPr lang="ka-GE" sz="1400" dirty="0" smtClean="0"/>
              <a:t>58 დან 20 საწოლი</a:t>
            </a:r>
            <a:endParaRPr lang="ka-GE" sz="1400" dirty="0"/>
          </a:p>
          <a:p>
            <a:pPr lvl="0"/>
            <a:endParaRPr lang="ka-GE" sz="1400" dirty="0"/>
          </a:p>
          <a:p>
            <a:endParaRPr lang="en-US" sz="1400" dirty="0"/>
          </a:p>
          <a:p>
            <a:pPr lvl="0"/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83146" y="1200030"/>
            <a:ext cx="7777788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შემთხვევების რეფერალი: </a:t>
            </a:r>
          </a:p>
          <a:p>
            <a:pPr algn="ctr">
              <a:lnSpc>
                <a:spcPct val="150000"/>
              </a:lnSpc>
            </a:pPr>
            <a:r>
              <a:rPr lang="ka-GE" sz="2400" dirty="0"/>
              <a:t>ყველა </a:t>
            </a:r>
            <a:r>
              <a:rPr lang="ka-GE" sz="2400" dirty="0" smtClean="0"/>
              <a:t>დადასტურებული შემთხვევის </a:t>
            </a:r>
            <a:r>
              <a:rPr lang="ka-GE" sz="2400" dirty="0"/>
              <a:t>რეფერალი ხდება თბილისში</a:t>
            </a:r>
            <a:r>
              <a:rPr lang="en-US" sz="2400" dirty="0"/>
              <a:t> </a:t>
            </a:r>
            <a:r>
              <a:rPr lang="ka-GE" sz="2400" dirty="0"/>
              <a:t>არსებულ </a:t>
            </a:r>
            <a:r>
              <a:rPr lang="en-US" sz="2400" dirty="0"/>
              <a:t>COVID-19 </a:t>
            </a:r>
            <a:r>
              <a:rPr lang="ka-GE" sz="2400" dirty="0"/>
              <a:t>კლინიკებში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43" y="3191353"/>
            <a:ext cx="680167" cy="6801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3BE766F-E031-EE4D-B3B1-92A8A041D540}"/>
              </a:ext>
            </a:extLst>
          </p:cNvPr>
          <p:cNvSpPr txBox="1"/>
          <p:nvPr/>
        </p:nvSpPr>
        <p:spPr>
          <a:xfrm>
            <a:off x="9434804" y="1211845"/>
            <a:ext cx="2463941" cy="18158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373CEE-D8EE-3447-BF14-CEE4747FB018}"/>
              </a:ext>
            </a:extLst>
          </p:cNvPr>
          <p:cNvSpPr txBox="1"/>
          <p:nvPr/>
        </p:nvSpPr>
        <p:spPr>
          <a:xfrm>
            <a:off x="9370101" y="3954463"/>
            <a:ext cx="2593345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კონფირმაცია</a:t>
            </a:r>
            <a:r>
              <a:rPr lang="ka-GE" sz="1400" b="1" dirty="0">
                <a:solidFill>
                  <a:schemeClr val="tx1"/>
                </a:solidFill>
              </a:rPr>
              <a:t>: ლუგარი</a:t>
            </a:r>
          </a:p>
        </p:txBody>
      </p:sp>
    </p:spTree>
    <p:extLst>
      <p:ext uri="{BB962C8B-B14F-4D97-AF65-F5344CB8AC3E}">
        <p14:creationId xmlns:p14="http://schemas.microsoft.com/office/powerpoint/2010/main" val="521484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178" y="0"/>
            <a:ext cx="4025895" cy="1325563"/>
          </a:xfrm>
        </p:spPr>
        <p:txBody>
          <a:bodyPr>
            <a:normAutofit/>
          </a:bodyPr>
          <a:lstStyle/>
          <a:p>
            <a:pPr marL="0" indent="0"/>
            <a:r>
              <a:rPr lang="ka-GE" sz="3200" b="1" dirty="0"/>
              <a:t>ონლაინ კლინიკა: </a:t>
            </a:r>
            <a:r>
              <a:rPr lang="en-US" sz="3200" b="1" dirty="0"/>
              <a:t>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2" y="1205347"/>
            <a:ext cx="8537865" cy="5320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/>
              <a:t>112-</a:t>
            </a:r>
            <a:r>
              <a:rPr lang="ka-GE" sz="2000" dirty="0"/>
              <a:t>ზე შემოსული ზარი, სიცხის, სუნთქვის გაძნელებისა და სხვა რესპირატორული სიმპტომების დაფიქსირების შემთხვევაში </a:t>
            </a:r>
            <a:r>
              <a:rPr lang="ka-GE" sz="2000" dirty="0" smtClean="0"/>
              <a:t>გადამისამართდება  წინასწარ </a:t>
            </a:r>
            <a:r>
              <a:rPr lang="ka-GE" sz="2000" dirty="0"/>
              <a:t>განსაზღვრულ პირველადი ჯანდაცვის ცენტრში - ოჯახის ექიმთან</a:t>
            </a:r>
            <a:r>
              <a:rPr lang="ka-GE" sz="2000" dirty="0" smtClean="0"/>
              <a:t>.</a:t>
            </a:r>
            <a:endParaRPr lang="ka-GE" sz="2000" dirty="0"/>
          </a:p>
          <a:p>
            <a:pPr>
              <a:lnSpc>
                <a:spcPct val="100000"/>
              </a:lnSpc>
            </a:pPr>
            <a:r>
              <a:rPr lang="ka-GE" sz="2000" dirty="0"/>
              <a:t>ექიმი პაციენტს ჩაუტარებს სრულ სატელეფონო კონსულტაცის, რათა შეფასოს მისი მდგომარეობის სირთულე, შესაძლო კავშირი კორონავირუსით გამოწვეულ ინფექციასთან და მისცემს შესაფარის რჩევას თავის მოვლის და შემდგომი ჩარევების აუცილებლობის შესახებ.  </a:t>
            </a:r>
          </a:p>
          <a:p>
            <a:pPr>
              <a:lnSpc>
                <a:spcPct val="100000"/>
              </a:lnSpc>
            </a:pPr>
            <a:r>
              <a:rPr lang="ka-GE" sz="2000" dirty="0"/>
              <a:t>ონლაინ კლინიკა ითვალისწინებს განმეორებით სატელეფონო კონსულტაციებს მდგომარეობის გაუმჯობესებამდე</a:t>
            </a:r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667" y="704899"/>
            <a:ext cx="1984664" cy="19475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98"/>
          <a:stretch/>
        </p:blipFill>
        <p:spPr>
          <a:xfrm>
            <a:off x="9377667" y="3214282"/>
            <a:ext cx="2059717" cy="2495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98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153843"/>
            <a:ext cx="10515600" cy="1325563"/>
          </a:xfrm>
        </p:spPr>
        <p:txBody>
          <a:bodyPr>
            <a:normAutofit/>
          </a:bodyPr>
          <a:lstStyle/>
          <a:p>
            <a:r>
              <a:rPr lang="ka-GE" sz="3200" b="1" dirty="0"/>
              <a:t>ცხელების კლინიკა:</a:t>
            </a:r>
            <a:endParaRPr lang="en-US" sz="32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881" y="1510148"/>
            <a:ext cx="9400310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000" dirty="0"/>
              <a:t>ცხელების მქონე პაციენტების მისაღებად სრულად მობილიზებული სამედიცინო დაწესებულებაა რომელიც ახორციელებს: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 ცხელებით მიმდინარე ყველა შემთხვევის ტრიაჟს,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დიაგნოსტირებას,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მკურნალობის შემდგომი ტაქტიკის განსაზღვრას,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ცხელებით მიმდინარე შემთხვევების  სამედიცინო მომსახურებას/მართვას და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COVID-19 -ის დადასტურებული შემთხვევის რეფერალს შესაბამის სამედიცინო დაწესებულებაში</a:t>
            </a:r>
          </a:p>
          <a:p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582" y="1272885"/>
            <a:ext cx="2580409" cy="258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971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205798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Sylfaen" panose="010A0502050306030303" pitchFamily="18" charset="0"/>
              </a:rPr>
              <a:t>COVID-</a:t>
            </a:r>
            <a:r>
              <a:rPr lang="ka-GE" sz="3200" b="1" dirty="0">
                <a:latin typeface="Sylfaen" panose="010A0502050306030303" pitchFamily="18" charset="0"/>
              </a:rPr>
              <a:t>19 კლინიკა</a:t>
            </a:r>
            <a:endParaRPr lang="en-US" sz="3200" b="1" dirty="0">
              <a:latin typeface="Sylfaen" panose="010A0502050306030303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4" y="1606603"/>
            <a:ext cx="7426038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400" dirty="0">
                <a:latin typeface="Sylfaen" panose="010A0502050306030303" pitchFamily="18" charset="0"/>
              </a:rPr>
              <a:t>სრულად მობილიზებული სამედიცინო დაწესებულება, რომელიც  ახორციელებს ახალი კორონავირუსით (</a:t>
            </a:r>
            <a:r>
              <a:rPr lang="en-US" sz="2400" dirty="0">
                <a:latin typeface="Sylfaen" panose="010A0502050306030303" pitchFamily="18" charset="0"/>
              </a:rPr>
              <a:t>SARS-CoV-2) </a:t>
            </a:r>
            <a:r>
              <a:rPr lang="ka-GE" sz="2400" dirty="0">
                <a:latin typeface="Sylfaen" panose="010A0502050306030303" pitchFamily="18" charset="0"/>
              </a:rPr>
              <a:t>გამოწვეული ინფექციის (</a:t>
            </a:r>
            <a:r>
              <a:rPr lang="en-US" sz="2400" dirty="0">
                <a:latin typeface="Sylfaen" panose="010A0502050306030303" pitchFamily="18" charset="0"/>
              </a:rPr>
              <a:t>COVID-19)</a:t>
            </a:r>
            <a:r>
              <a:rPr lang="ka-GE" sz="2400" dirty="0">
                <a:latin typeface="Sylfaen" panose="010A0502050306030303" pitchFamily="18" charset="0"/>
              </a:rPr>
              <a:t> საეჭვო და/ან დადასტურებული შემთხვევების დიაგნოსტირებასა და მართვას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282" y="1704030"/>
            <a:ext cx="2576944" cy="25769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846" y="1323191"/>
            <a:ext cx="1822190" cy="143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881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/>
              <a:t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1769890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8901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9371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/>
              <a:t>კოვიდის საეჭვო და დადასტურებული შემთხვევების მართვისთვის ჰოსპიტალური საწოლების განაწილება რეგიონებში 100000 მოსახლეზე გადაანგარიშებით</a:t>
            </a:r>
            <a:br>
              <a:rPr lang="ka-GE" sz="2400" dirty="0" smtClean="0"/>
            </a:b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974711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6469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/>
              <a:t>ქალაქ თბილისში </a:t>
            </a:r>
            <a:r>
              <a:rPr lang="ka-GE" sz="2800" b="1" dirty="0"/>
              <a:t>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38" y="4229099"/>
            <a:ext cx="684540" cy="7384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9080" y="3670571"/>
            <a:ext cx="816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ჯანდაცვაში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 </a:t>
            </a:r>
            <a:r>
              <a:rPr lang="en-US" dirty="0" smtClean="0"/>
              <a:t>COVID-19</a:t>
            </a:r>
            <a:r>
              <a:rPr lang="ka-GE" dirty="0"/>
              <a:t> კლინიკები</a:t>
            </a:r>
            <a:r>
              <a:rPr lang="ka-GE" dirty="0" smtClean="0"/>
              <a:t>: 342 </a:t>
            </a:r>
            <a:r>
              <a:rPr lang="ka-GE" dirty="0"/>
              <a:t>საწოლი </a:t>
            </a:r>
            <a:r>
              <a:rPr lang="ka-GE" dirty="0" smtClean="0"/>
              <a:t>და 96 აპარატი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213015" y="4031139"/>
            <a:ext cx="2593345" cy="233910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ინფექციური პათოლოგიის, შიდსისა და კლ. იმუნოლოგიის ცენტრი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ნეოლაბი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კონფირმაცია</a:t>
            </a:r>
            <a:r>
              <a:rPr lang="ka-GE" sz="1400" b="1" dirty="0">
                <a:solidFill>
                  <a:schemeClr val="tx1"/>
                </a:solidFill>
              </a:rPr>
              <a:t>: ლუგარი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4706040" y="4152666"/>
            <a:ext cx="373188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ისნის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ვარკეთილის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მთაწმინდის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პოლოკლინიკა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საბურთალოს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სამგორი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2780089" y="2814826"/>
            <a:ext cx="2329915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"თბილისის ზღვის </a:t>
            </a:r>
            <a:r>
              <a:rPr lang="ka-GE" sz="1400" dirty="0" smtClean="0"/>
              <a:t>ჰოსპიტალი</a:t>
            </a:r>
            <a:r>
              <a:rPr lang="en-US" sz="1400" dirty="0" smtClean="0"/>
              <a:t>: 90 </a:t>
            </a:r>
            <a:r>
              <a:rPr lang="ka-GE" sz="1400" dirty="0" smtClean="0"/>
              <a:t>საწოლი </a:t>
            </a:r>
            <a:endParaRPr lang="ka-GE" sz="1400" dirty="0"/>
          </a:p>
          <a:p>
            <a:pPr algn="ctr"/>
            <a:endParaRPr lang="en-US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1230393" y="4189113"/>
            <a:ext cx="373188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 smtClean="0">
                <a:latin typeface="Sylfaen" panose="010A0502050306030303" pitchFamily="18" charset="0"/>
              </a:rPr>
              <a:t>ისნის</a:t>
            </a:r>
            <a:endParaRPr lang="en-US" sz="1400" dirty="0" smtClean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</a:t>
            </a:r>
            <a:r>
              <a:rPr lang="ka-GE" sz="1400" dirty="0"/>
              <a:t>ი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სამგროი 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ულტრამედი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Krol</a:t>
            </a:r>
            <a:r>
              <a:rPr lang="en-US" sz="1400" dirty="0">
                <a:latin typeface="Sylfaen" panose="010A0502050306030303" pitchFamily="18" charset="0"/>
              </a:rPr>
              <a:t> Medical Corporation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საოჯახო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მედიცინის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ეროვნული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სასწავლო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ცენტრი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ქ.თბილისის</a:t>
            </a:r>
            <a:r>
              <a:rPr lang="en-US" sz="1400" dirty="0">
                <a:latin typeface="Sylfaen" panose="010A0502050306030303" pitchFamily="18" charset="0"/>
              </a:rPr>
              <a:t> №19 </a:t>
            </a:r>
            <a:r>
              <a:rPr lang="en-US" sz="1400" dirty="0" err="1">
                <a:latin typeface="Sylfaen" panose="010A0502050306030303" pitchFamily="18" charset="0"/>
              </a:rPr>
              <a:t>მოზრდილთა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დიდუბის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3708" y="2371088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კლინიკები და კლინიკები „ცხელების ზონებით“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3" y="2317744"/>
            <a:ext cx="476020" cy="47602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5535095" y="2810547"/>
            <a:ext cx="4786167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"აკადემიკოს ნიკოლოზ ყიფშიძის სახელობის ცენტრალური საუნივერსიტეტო კლინიკა“</a:t>
            </a:r>
            <a:r>
              <a:rPr lang="en-US" sz="1400" dirty="0"/>
              <a:t> </a:t>
            </a:r>
            <a:r>
              <a:rPr lang="ka-GE" sz="1400" dirty="0" smtClean="0"/>
              <a:t>: საწოლი 92/46</a:t>
            </a:r>
            <a:r>
              <a:rPr lang="en-US" sz="1400" dirty="0" smtClean="0"/>
              <a:t> </a:t>
            </a:r>
            <a:r>
              <a:rPr lang="ka-GE" sz="1400" dirty="0" smtClean="0"/>
              <a:t>იზოლირებული ოთახი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563708" y="1312518"/>
            <a:ext cx="303838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სს ,,ინფექციური პათოლოგიის, შიდსისა და კლინიკური იმუნოლოგიის სამეცნიერო-პრაქტიკული ცენტრი“;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3742858" y="1299900"/>
            <a:ext cx="1792237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თსსუ პირველი საუნივერსიტეტო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7613599" y="1312518"/>
            <a:ext cx="1621012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 smtClean="0"/>
              <a:t>თბილისის </a:t>
            </a:r>
            <a:r>
              <a:rPr lang="ka-GE" sz="1400" dirty="0"/>
              <a:t>ბავშვთა ინფექციური </a:t>
            </a:r>
            <a:r>
              <a:rPr lang="ka-GE" sz="1400" dirty="0" smtClean="0"/>
              <a:t>საავადმყოფო</a:t>
            </a:r>
            <a:endParaRPr lang="ka-GE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5675865" y="1299900"/>
            <a:ext cx="1792237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აკად. ვ. ბოჭორიშვილის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9424438" y="1322290"/>
            <a:ext cx="1792237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/>
              <a:t>ტუბერკულოზისა და ფილტვის დაავადებათა ეროვნული ცენტრი </a:t>
            </a:r>
            <a:endParaRPr lang="ka-GE" sz="1400" dirty="0"/>
          </a:p>
        </p:txBody>
      </p:sp>
    </p:spTree>
    <p:extLst>
      <p:ext uri="{BB962C8B-B14F-4D97-AF65-F5344CB8AC3E}">
        <p14:creationId xmlns:p14="http://schemas.microsoft.com/office/powerpoint/2010/main" val="823371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/>
              <a:t>ქალაქ </a:t>
            </a:r>
            <a:r>
              <a:rPr lang="ka-GE" sz="2000" b="1" dirty="0" smtClean="0"/>
              <a:t>თბილისში</a:t>
            </a:r>
            <a:r>
              <a:rPr lang="en-US" sz="2000" b="1" dirty="0" smtClean="0"/>
              <a:t> COVID 19 </a:t>
            </a:r>
            <a:r>
              <a:rPr lang="ka-GE" sz="2000" b="1" dirty="0" smtClean="0"/>
              <a:t>კლინიკების მობილიზაცია ეპიდემიის გავრცელების შესაბამისად 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827944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</a:t>
            </a:r>
            <a:r>
              <a:rPr lang="ka-GE" dirty="0" smtClean="0"/>
              <a:t>კლინიკების ეტაპობრივი გაფართოვების სქემა  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258004"/>
              </p:ext>
            </p:extLst>
          </p:nvPr>
        </p:nvGraphicFramePr>
        <p:xfrm>
          <a:off x="460375" y="1439873"/>
          <a:ext cx="10999840" cy="4585335"/>
        </p:xfrm>
        <a:graphic>
          <a:graphicData uri="http://schemas.openxmlformats.org/drawingml/2006/table">
            <a:tbl>
              <a:tblPr/>
              <a:tblGrid>
                <a:gridCol w="1294683">
                  <a:extLst>
                    <a:ext uri="{9D8B030D-6E8A-4147-A177-3AD203B41FA5}">
                      <a16:colId xmlns:a16="http://schemas.microsoft.com/office/drawing/2014/main" val="679248993"/>
                    </a:ext>
                  </a:extLst>
                </a:gridCol>
                <a:gridCol w="5002879">
                  <a:extLst>
                    <a:ext uri="{9D8B030D-6E8A-4147-A177-3AD203B41FA5}">
                      <a16:colId xmlns:a16="http://schemas.microsoft.com/office/drawing/2014/main" val="3007728211"/>
                    </a:ext>
                  </a:extLst>
                </a:gridCol>
                <a:gridCol w="4702278">
                  <a:extLst>
                    <a:ext uri="{9D8B030D-6E8A-4147-A177-3AD203B41FA5}">
                      <a16:colId xmlns:a16="http://schemas.microsoft.com/office/drawing/2014/main" val="25274322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84 საწოლი </a:t>
                      </a:r>
                    </a:p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 აპარატი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სს "ევექსის ჰოსპიტლები"- ტრავმატოლოგიური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შემთხვევების რაოდენობა &gt; ან= 400-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943229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97 საწოლი 17 აპარატი</a:t>
                      </a:r>
                      <a:endParaRPr lang="en-US" sz="1400" dirty="0"/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ა(ა)იპ "ნიუ ვიჟენ საუნივერსიტეტო ჰოსპიტალი"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შემთხვევების რაოდენობა &gt; ან= 400-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489838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115 საწოლი</a:t>
                      </a:r>
                      <a:r>
                        <a:rPr lang="ka-GE" sz="1400" baseline="0" dirty="0" smtClean="0"/>
                        <a:t> 24 აპარატი</a:t>
                      </a:r>
                      <a:endParaRPr lang="en-US" sz="1400" dirty="0"/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სს "გერმანული ჰოსპიტალი"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შემთხვევების რაოდენობა &gt; ან= 800-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888100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208 საწოლი 77 აპარატი</a:t>
                      </a:r>
                      <a:endParaRPr lang="en-US" sz="1400" dirty="0"/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სს "ჯერარსი"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შემთხვევების რაოდენობა &gt; ან= 1000-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833614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194 საწოლი</a:t>
                      </a:r>
                      <a:r>
                        <a:rPr lang="ka-GE" sz="1400" baseline="0" dirty="0" smtClean="0"/>
                        <a:t> 27 აპარატი</a:t>
                      </a:r>
                      <a:endParaRPr lang="en-US" sz="1400" dirty="0"/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შპს "წმინდა მიქაელ მთავარანგელოზის სახელობის მრავალპროფილიანი კლინიკური საავადმყოფო"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შემთხვევების რაოდენობა &gt; ან= 1000- ეგზავნება მოთხოვნა 72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0882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5568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</a:t>
                      </a:r>
                      <a:r>
                        <a:rPr lang="ka-GE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საწოლი 5 აპარატი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შპს "საქართველოს საპატრიარქოს წმიდა იოაკიმე და ანას სახელობის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4094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50 საწოლი 4 აპარატი</a:t>
                      </a:r>
                      <a:endParaRPr lang="en-US" sz="1400" dirty="0"/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სს "ევექსის ჰოსპიტლები" - კარაპს მედლაინი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41679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206</a:t>
                      </a:r>
                      <a:r>
                        <a:rPr lang="ka-GE" sz="1400" baseline="0" dirty="0" smtClean="0"/>
                        <a:t> საწოლი, 15 აპარატი</a:t>
                      </a:r>
                      <a:endParaRPr lang="en-US" sz="1400" dirty="0"/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შპს "ვივამედი"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შემთხვევების რაოდენობა &gt; ან= 1400-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29873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200 საწოლი 34 აპარატი</a:t>
                      </a:r>
                      <a:endParaRPr lang="en-US" sz="1400" dirty="0"/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სს "ევექსის ჰოსპიტლები" - ი. ბოკერიას სახელობის  რეფერალური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97164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90 საწოლი 11 აპარატი</a:t>
                      </a:r>
                      <a:endParaRPr lang="en-US" sz="1400" dirty="0"/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შპს "პირველი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0161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57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593459253"/>
              </p:ext>
            </p:extLst>
          </p:nvPr>
        </p:nvGraphicFramePr>
        <p:xfrm>
          <a:off x="935567" y="1251353"/>
          <a:ext cx="8357081" cy="5419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იმერეთის რეგიონში 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1296364" y="5293599"/>
            <a:ext cx="1277227" cy="13777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34388" y="5214414"/>
            <a:ext cx="510257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1. შპს ”ქუთაისის დ. ნაზარიშვილის სახ. საოჯახო მედიცინისა და საოჯახო მედიცინის რეგიონალური სასწავლო ცენტრი”</a:t>
            </a:r>
          </a:p>
          <a:p>
            <a:pPr lvl="0"/>
            <a:r>
              <a:rPr lang="ka-GE" sz="1400" dirty="0"/>
              <a:t>2. შპს "ქუთაისის </a:t>
            </a:r>
            <a:r>
              <a:rPr lang="en-US" sz="1400" dirty="0"/>
              <a:t>N4  </a:t>
            </a:r>
            <a:r>
              <a:rPr lang="ka-GE" sz="1400" dirty="0"/>
              <a:t>შერეული  პოლიკლინიკა"</a:t>
            </a:r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83433" y="3311751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კლინიკები და კლინიკები „ცხელების ზონებით“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7596" y="3743448"/>
            <a:ext cx="303812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sz="1400" dirty="0"/>
              <a:t>1. </a:t>
            </a:r>
            <a:r>
              <a:rPr lang="ka-GE" sz="1400" dirty="0" smtClean="0"/>
              <a:t>შპს </a:t>
            </a:r>
            <a:r>
              <a:rPr lang="ka-GE" sz="1400" dirty="0"/>
              <a:t>"რეგიონული ჯანდაცვის ცენტრი"-  ო. ჩხობაძის სახელობის  მრავალპროფილური სამედიცინო დაწესებულება: </a:t>
            </a:r>
            <a:r>
              <a:rPr lang="en-US" sz="1400" dirty="0"/>
              <a:t>114 </a:t>
            </a:r>
            <a:r>
              <a:rPr lang="ka-GE" sz="1400" dirty="0"/>
              <a:t>საწოლი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5698697" y="3724129"/>
            <a:ext cx="25075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sz="1400" dirty="0"/>
              <a:t>2. შპს "იმერმედი-იმერეთის სამხარეო სამედიცინო ცენტრი" (თერჯოლამედი): </a:t>
            </a:r>
            <a:r>
              <a:rPr lang="en-US" sz="1400" dirty="0"/>
              <a:t>15 </a:t>
            </a:r>
            <a:r>
              <a:rPr lang="ka-GE" sz="1400" dirty="0" smtClean="0"/>
              <a:t>საწოლიდან 2 საწოლი </a:t>
            </a:r>
            <a:endParaRPr lang="ka-GE" sz="1400" dirty="0"/>
          </a:p>
          <a:p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8594296" y="3739881"/>
            <a:ext cx="2507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sz="1400" dirty="0"/>
              <a:t>3. შპს "ჯეო ჰოსპიტალს„ - სამტრედია: </a:t>
            </a:r>
            <a:r>
              <a:rPr lang="en-US" sz="1400" dirty="0"/>
              <a:t>30 </a:t>
            </a:r>
            <a:r>
              <a:rPr lang="ka-GE" sz="1400" dirty="0" smtClean="0"/>
              <a:t>საწოლიდან 5 საწოლი </a:t>
            </a:r>
            <a:endParaRPr lang="ka-GE" sz="1400" dirty="0"/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</a:t>
            </a:r>
            <a:r>
              <a:rPr lang="ka-GE" dirty="0" smtClean="0"/>
              <a:t>კლინიკების გაფართოვების სქემა 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55035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C00000"/>
                </a:solidFill>
                <a:latin typeface="Sylfaen" panose="010A0502050306030303" pitchFamily="18" charset="0"/>
              </a:rPr>
              <a:t>რთული </a:t>
            </a:r>
            <a:r>
              <a:rPr lang="ka-GE" sz="1400" dirty="0">
                <a:solidFill>
                  <a:srgbClr val="C00000"/>
                </a:solidFill>
                <a:latin typeface="Sylfaen" panose="010A0502050306030303" pitchFamily="18" charset="0"/>
              </a:rPr>
              <a:t>შემთხვევების რეფერალი: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გორის ჰოსპიტალი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ინფექციური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საუნივერსიტეტო კლინიკა </a:t>
            </a: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60934" y="4912999"/>
            <a:ext cx="2593345" cy="16004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ქუთაისში ლუგარის ქვედანაყოფი</a:t>
            </a:r>
          </a:p>
          <a:p>
            <a:pPr algn="ctr"/>
            <a:endParaRPr lang="ka-GE" sz="1400" dirty="0">
              <a:solidFill>
                <a:schemeClr val="tx1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31" y="3191353"/>
            <a:ext cx="476020" cy="47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761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1758</Words>
  <Application>Microsoft Office PowerPoint</Application>
  <PresentationFormat>Widescreen</PresentationFormat>
  <Paragraphs>292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Sylfaen</vt:lpstr>
      <vt:lpstr>Office Theme</vt:lpstr>
      <vt:lpstr>სამედიცინო სერვისების ორგანიზება COVID-19-ის მართვის მიზნით  31 მარტი 2020</vt:lpstr>
      <vt:lpstr>ონლაინ კლინიკა:  </vt:lpstr>
      <vt:lpstr>ცხელების კლინიკა:</vt:lpstr>
      <vt:lpstr>COVID-19 კლინიკა</vt:lpstr>
      <vt:lpstr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vt:lpstr>
      <vt:lpstr>კოვიდის საეჭვო და დადასტურებული შემთხვევების მართვისთვის ჰოსპიტალური საწოლების განაწილება რეგიონებში 100000 მოსახლეზე გადაანგარიშებით </vt:lpstr>
      <vt:lpstr>ქალაქ თბილისში პაციენტების ნაკადების მართვის სქემა  </vt:lpstr>
      <vt:lpstr>ქალაქ თბილისში COVID 19 კლინიკების მობილიზაცია ეპიდემიის გავრცელების შესაბამისად  </vt:lpstr>
      <vt:lpstr>იმერეთის რეგიონში პაციენტების ნაკადების მართვის სქემა  </vt:lpstr>
      <vt:lpstr>აჭარის რეგიონში პაციენტების ნაკადების მართვის სქემა  </vt:lpstr>
      <vt:lpstr>აჭარის რესპუბლიკური საავადმყოფოს ამოქმედების გეგმა (აპრილის ბოლომდე)</vt:lpstr>
      <vt:lpstr>სამეგრელო-ზემო სვანეთის რეგიონში პაციენტების ნაკადების მართვის სქემა  </vt:lpstr>
      <vt:lpstr>რუხის საავადმყოფოს ამოქმედების გეგმა (აპრილის ბოლომდე) </vt:lpstr>
      <vt:lpstr>სამცხე ჯავახეთის რეგიონში პაციენტების ნაკადების მართვის სქემა  </vt:lpstr>
      <vt:lpstr>ქვემო ქართლის რეგიონში პაციენტების ნაკადების მართვის სქემა  </vt:lpstr>
      <vt:lpstr>შიდა ქართლის რეგიონში პაციენტების ნაკადების მართვის სქემა  </vt:lpstr>
      <vt:lpstr>მცხეთა-მთიანეთის რეგიონში პაციენტების ნაკადების მართვის სქემა  </vt:lpstr>
      <vt:lpstr>კახეთის რეგიონში პაციენტების ნაკადების მართვის სქემა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სამედიცინო სერვისების ორგანიზება კოვიდ19-ის მართვის მიზნით</dc:title>
  <dc:creator>Tamar Gabunia</dc:creator>
  <cp:lastModifiedBy>Tamar Gabunia</cp:lastModifiedBy>
  <cp:revision>59</cp:revision>
  <dcterms:created xsi:type="dcterms:W3CDTF">2020-03-31T12:34:30Z</dcterms:created>
  <dcterms:modified xsi:type="dcterms:W3CDTF">2020-03-31T21:22:41Z</dcterms:modified>
</cp:coreProperties>
</file>